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6" r:id="rId1"/>
  </p:sldMasterIdLst>
  <p:notesMasterIdLst>
    <p:notesMasterId r:id="rId20"/>
  </p:notesMasterIdLst>
  <p:sldIdLst>
    <p:sldId id="315" r:id="rId2"/>
    <p:sldId id="357" r:id="rId3"/>
    <p:sldId id="372" r:id="rId4"/>
    <p:sldId id="337" r:id="rId5"/>
    <p:sldId id="351" r:id="rId6"/>
    <p:sldId id="358" r:id="rId7"/>
    <p:sldId id="373" r:id="rId8"/>
    <p:sldId id="319" r:id="rId9"/>
    <p:sldId id="375" r:id="rId10"/>
    <p:sldId id="359" r:id="rId11"/>
    <p:sldId id="360" r:id="rId12"/>
    <p:sldId id="362" r:id="rId13"/>
    <p:sldId id="352" r:id="rId14"/>
    <p:sldId id="374" r:id="rId15"/>
    <p:sldId id="353" r:id="rId16"/>
    <p:sldId id="346" r:id="rId17"/>
    <p:sldId id="371" r:id="rId18"/>
    <p:sldId id="344" r:id="rId19"/>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03A"/>
    <a:srgbClr val="FF9933"/>
    <a:srgbClr val="CC00CC"/>
    <a:srgbClr val="99CCFF"/>
    <a:srgbClr val="FFFFFF"/>
    <a:srgbClr val="0099FF"/>
    <a:srgbClr val="3333FF"/>
    <a:srgbClr val="336666"/>
    <a:srgbClr val="CCCC00"/>
    <a:srgbClr val="39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224" autoAdjust="0"/>
  </p:normalViewPr>
  <p:slideViewPr>
    <p:cSldViewPr>
      <p:cViewPr varScale="1">
        <p:scale>
          <a:sx n="110" d="100"/>
          <a:sy n="110" d="100"/>
        </p:scale>
        <p:origin x="1068" y="102"/>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 Hornback" userId="6a4004432e01839a" providerId="LiveId" clId="{BFA7A12F-9879-49B7-AF78-583717C89252}"/>
    <pc:docChg chg="custSel addSld delSld modSld modShowInfo">
      <pc:chgData name="Judi Hornback" userId="6a4004432e01839a" providerId="LiveId" clId="{BFA7A12F-9879-49B7-AF78-583717C89252}" dt="2024-02-13T15:09:08.552" v="93" actId="2696"/>
      <pc:docMkLst>
        <pc:docMk/>
      </pc:docMkLst>
      <pc:sldChg chg="addSp modSp mod">
        <pc:chgData name="Judi Hornback" userId="6a4004432e01839a" providerId="LiveId" clId="{BFA7A12F-9879-49B7-AF78-583717C89252}" dt="2024-02-13T15:08:56.064" v="92" actId="1076"/>
        <pc:sldMkLst>
          <pc:docMk/>
          <pc:sldMk cId="1225135707" sldId="352"/>
        </pc:sldMkLst>
        <pc:spChg chg="mod">
          <ac:chgData name="Judi Hornback" userId="6a4004432e01839a" providerId="LiveId" clId="{BFA7A12F-9879-49B7-AF78-583717C89252}" dt="2024-02-13T15:06:42.806" v="80" actId="27636"/>
          <ac:spMkLst>
            <pc:docMk/>
            <pc:sldMk cId="1225135707" sldId="352"/>
            <ac:spMk id="10243" creationId="{00000000-0000-0000-0000-000000000000}"/>
          </ac:spMkLst>
        </pc:spChg>
        <pc:picChg chg="mod">
          <ac:chgData name="Judi Hornback" userId="6a4004432e01839a" providerId="LiveId" clId="{BFA7A12F-9879-49B7-AF78-583717C89252}" dt="2024-02-13T15:06:59.496" v="83" actId="1076"/>
          <ac:picMkLst>
            <pc:docMk/>
            <pc:sldMk cId="1225135707" sldId="352"/>
            <ac:picMk id="2" creationId="{86ED9B11-C37C-F3FD-4C7D-117D99FFA365}"/>
          </ac:picMkLst>
        </pc:picChg>
        <pc:picChg chg="mod">
          <ac:chgData name="Judi Hornback" userId="6a4004432e01839a" providerId="LiveId" clId="{BFA7A12F-9879-49B7-AF78-583717C89252}" dt="2024-02-13T15:07:16.802" v="86" actId="1076"/>
          <ac:picMkLst>
            <pc:docMk/>
            <pc:sldMk cId="1225135707" sldId="352"/>
            <ac:picMk id="5" creationId="{1E79A286-CEEA-F46E-4B95-7157A5FF8B08}"/>
          </ac:picMkLst>
        </pc:picChg>
        <pc:picChg chg="mod">
          <ac:chgData name="Judi Hornback" userId="6a4004432e01839a" providerId="LiveId" clId="{BFA7A12F-9879-49B7-AF78-583717C89252}" dt="2024-02-13T15:07:25.319" v="87" actId="1076"/>
          <ac:picMkLst>
            <pc:docMk/>
            <pc:sldMk cId="1225135707" sldId="352"/>
            <ac:picMk id="6" creationId="{BB41CD1F-0051-52E7-14E2-E48503928CCD}"/>
          </ac:picMkLst>
        </pc:picChg>
        <pc:picChg chg="add mod">
          <ac:chgData name="Judi Hornback" userId="6a4004432e01839a" providerId="LiveId" clId="{BFA7A12F-9879-49B7-AF78-583717C89252}" dt="2024-02-13T15:08:56.064" v="92" actId="1076"/>
          <ac:picMkLst>
            <pc:docMk/>
            <pc:sldMk cId="1225135707" sldId="352"/>
            <ac:picMk id="7" creationId="{38401060-ACEE-4D94-CDA9-912BFE97B6FD}"/>
          </ac:picMkLst>
        </pc:picChg>
        <pc:picChg chg="mod">
          <ac:chgData name="Judi Hornback" userId="6a4004432e01839a" providerId="LiveId" clId="{BFA7A12F-9879-49B7-AF78-583717C89252}" dt="2024-02-13T15:07:32.412" v="89" actId="1076"/>
          <ac:picMkLst>
            <pc:docMk/>
            <pc:sldMk cId="1225135707" sldId="352"/>
            <ac:picMk id="8" creationId="{844E3F53-5A08-92C0-E18D-90019703BA3B}"/>
          </ac:picMkLst>
        </pc:picChg>
        <pc:picChg chg="mod">
          <ac:chgData name="Judi Hornback" userId="6a4004432e01839a" providerId="LiveId" clId="{BFA7A12F-9879-49B7-AF78-583717C89252}" dt="2024-02-13T15:07:14.648" v="85" actId="1076"/>
          <ac:picMkLst>
            <pc:docMk/>
            <pc:sldMk cId="1225135707" sldId="352"/>
            <ac:picMk id="10" creationId="{893110A6-5FE3-3195-BDCD-74792F72EC59}"/>
          </ac:picMkLst>
        </pc:picChg>
        <pc:picChg chg="mod">
          <ac:chgData name="Judi Hornback" userId="6a4004432e01839a" providerId="LiveId" clId="{BFA7A12F-9879-49B7-AF78-583717C89252}" dt="2024-02-13T15:06:48.264" v="81" actId="1076"/>
          <ac:picMkLst>
            <pc:docMk/>
            <pc:sldMk cId="1225135707" sldId="352"/>
            <ac:picMk id="12" creationId="{09FADEA9-6980-2F43-0DB2-A26D1286CB80}"/>
          </ac:picMkLst>
        </pc:picChg>
        <pc:picChg chg="mod">
          <ac:chgData name="Judi Hornback" userId="6a4004432e01839a" providerId="LiveId" clId="{BFA7A12F-9879-49B7-AF78-583717C89252}" dt="2024-02-13T15:07:27.455" v="88" actId="1076"/>
          <ac:picMkLst>
            <pc:docMk/>
            <pc:sldMk cId="1225135707" sldId="352"/>
            <ac:picMk id="14" creationId="{33557026-D073-ED64-C6F7-8EE467847870}"/>
          </ac:picMkLst>
        </pc:picChg>
      </pc:sldChg>
      <pc:sldChg chg="modSp add del mod">
        <pc:chgData name="Judi Hornback" userId="6a4004432e01839a" providerId="LiveId" clId="{BFA7A12F-9879-49B7-AF78-583717C89252}" dt="2024-02-13T15:09:08.552" v="93" actId="2696"/>
        <pc:sldMkLst>
          <pc:docMk/>
          <pc:sldMk cId="2842889021" sldId="374"/>
        </pc:sldMkLst>
        <pc:spChg chg="mod">
          <ac:chgData name="Judi Hornback" userId="6a4004432e01839a" providerId="LiveId" clId="{BFA7A12F-9879-49B7-AF78-583717C89252}" dt="2024-02-13T14:58:51.323" v="34" actId="20577"/>
          <ac:spMkLst>
            <pc:docMk/>
            <pc:sldMk cId="2842889021" sldId="374"/>
            <ac:spMk id="10243" creationId="{AE1B5783-57E9-F078-0F80-7ABF57FA82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02" name="Rectangle 2"/>
          <p:cNvSpPr>
            <a:spLocks noGrp="1" noChangeArrowheads="1"/>
          </p:cNvSpPr>
          <p:nvPr>
            <p:ph type="hdr" sz="quarter"/>
          </p:nvPr>
        </p:nvSpPr>
        <p:spPr bwMode="auto">
          <a:xfrm>
            <a:off x="1" y="0"/>
            <a:ext cx="3076363" cy="469265"/>
          </a:xfrm>
          <a:prstGeom prst="rect">
            <a:avLst/>
          </a:prstGeom>
          <a:noFill/>
          <a:ln w="9525">
            <a:noFill/>
            <a:miter lim="800000"/>
            <a:headEnd/>
            <a:tailEnd/>
          </a:ln>
          <a:effectLst/>
        </p:spPr>
        <p:txBody>
          <a:bodyPr vert="horz" wrap="square" lIns="94167" tIns="47083" rIns="94167" bIns="47083" numCol="1" anchor="t" anchorCtr="0" compatLnSpc="1">
            <a:prstTxWarp prst="textNoShape">
              <a:avLst/>
            </a:prstTxWarp>
          </a:bodyPr>
          <a:lstStyle>
            <a:lvl1pPr eaLnBrk="1" hangingPunct="1">
              <a:defRPr sz="1200"/>
            </a:lvl1pPr>
          </a:lstStyle>
          <a:p>
            <a:pPr>
              <a:defRPr/>
            </a:pPr>
            <a:endParaRPr lang="en-US"/>
          </a:p>
        </p:txBody>
      </p:sp>
      <p:sp>
        <p:nvSpPr>
          <p:cNvPr id="563203" name="Rectangle 3"/>
          <p:cNvSpPr>
            <a:spLocks noGrp="1" noChangeArrowheads="1"/>
          </p:cNvSpPr>
          <p:nvPr>
            <p:ph type="dt" idx="1"/>
          </p:nvPr>
        </p:nvSpPr>
        <p:spPr bwMode="auto">
          <a:xfrm>
            <a:off x="4021294" y="0"/>
            <a:ext cx="3076363" cy="469265"/>
          </a:xfrm>
          <a:prstGeom prst="rect">
            <a:avLst/>
          </a:prstGeom>
          <a:noFill/>
          <a:ln w="9525">
            <a:noFill/>
            <a:miter lim="800000"/>
            <a:headEnd/>
            <a:tailEnd/>
          </a:ln>
          <a:effectLst/>
        </p:spPr>
        <p:txBody>
          <a:bodyPr vert="horz" wrap="square" lIns="94167" tIns="47083" rIns="94167" bIns="47083" numCol="1" anchor="t" anchorCtr="0" compatLnSpc="1">
            <a:prstTxWarp prst="textNoShape">
              <a:avLst/>
            </a:prstTxWarp>
          </a:bodyPr>
          <a:lstStyle>
            <a:lvl1pPr algn="r" eaLnBrk="1" hangingPunct="1">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04913" y="704850"/>
            <a:ext cx="4689475" cy="3517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05" name="Rectangle 5"/>
          <p:cNvSpPr>
            <a:spLocks noGrp="1" noChangeArrowheads="1"/>
          </p:cNvSpPr>
          <p:nvPr>
            <p:ph type="body" sz="quarter" idx="3"/>
          </p:nvPr>
        </p:nvSpPr>
        <p:spPr bwMode="auto">
          <a:xfrm>
            <a:off x="709931" y="4458019"/>
            <a:ext cx="5679440" cy="4223385"/>
          </a:xfrm>
          <a:prstGeom prst="rect">
            <a:avLst/>
          </a:prstGeom>
          <a:noFill/>
          <a:ln w="9525">
            <a:noFill/>
            <a:miter lim="800000"/>
            <a:headEnd/>
            <a:tailEnd/>
          </a:ln>
          <a:effectLst/>
        </p:spPr>
        <p:txBody>
          <a:bodyPr vert="horz" wrap="square" lIns="94167" tIns="47083" rIns="94167" bIns="470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06" name="Rectangle 6"/>
          <p:cNvSpPr>
            <a:spLocks noGrp="1" noChangeArrowheads="1"/>
          </p:cNvSpPr>
          <p:nvPr>
            <p:ph type="ftr" sz="quarter" idx="4"/>
          </p:nvPr>
        </p:nvSpPr>
        <p:spPr bwMode="auto">
          <a:xfrm>
            <a:off x="1" y="8914406"/>
            <a:ext cx="3076363" cy="469265"/>
          </a:xfrm>
          <a:prstGeom prst="rect">
            <a:avLst/>
          </a:prstGeom>
          <a:noFill/>
          <a:ln w="9525">
            <a:noFill/>
            <a:miter lim="800000"/>
            <a:headEnd/>
            <a:tailEnd/>
          </a:ln>
          <a:effectLst/>
        </p:spPr>
        <p:txBody>
          <a:bodyPr vert="horz" wrap="square" lIns="94167" tIns="47083" rIns="94167" bIns="47083" numCol="1" anchor="b" anchorCtr="0" compatLnSpc="1">
            <a:prstTxWarp prst="textNoShape">
              <a:avLst/>
            </a:prstTxWarp>
          </a:bodyPr>
          <a:lstStyle>
            <a:lvl1pPr eaLnBrk="1" hangingPunct="1">
              <a:defRPr sz="1200"/>
            </a:lvl1pPr>
          </a:lstStyle>
          <a:p>
            <a:pPr>
              <a:defRPr/>
            </a:pPr>
            <a:endParaRPr lang="en-US"/>
          </a:p>
        </p:txBody>
      </p:sp>
      <p:sp>
        <p:nvSpPr>
          <p:cNvPr id="563207" name="Rectangle 7"/>
          <p:cNvSpPr>
            <a:spLocks noGrp="1" noChangeArrowheads="1"/>
          </p:cNvSpPr>
          <p:nvPr>
            <p:ph type="sldNum" sz="quarter" idx="5"/>
          </p:nvPr>
        </p:nvSpPr>
        <p:spPr bwMode="auto">
          <a:xfrm>
            <a:off x="4021294" y="8914406"/>
            <a:ext cx="3076363" cy="469265"/>
          </a:xfrm>
          <a:prstGeom prst="rect">
            <a:avLst/>
          </a:prstGeom>
          <a:noFill/>
          <a:ln w="9525">
            <a:noFill/>
            <a:miter lim="800000"/>
            <a:headEnd/>
            <a:tailEnd/>
          </a:ln>
          <a:effectLst/>
        </p:spPr>
        <p:txBody>
          <a:bodyPr vert="horz" wrap="square" lIns="94167" tIns="47083" rIns="94167" bIns="47083" numCol="1" anchor="b" anchorCtr="0" compatLnSpc="1">
            <a:prstTxWarp prst="textNoShape">
              <a:avLst/>
            </a:prstTxWarp>
          </a:bodyPr>
          <a:lstStyle>
            <a:lvl1pPr algn="r" eaLnBrk="1" hangingPunct="1">
              <a:defRPr sz="1200"/>
            </a:lvl1pPr>
          </a:lstStyle>
          <a:p>
            <a:pPr>
              <a:defRPr/>
            </a:pPr>
            <a:fld id="{3D0458FC-4789-42CB-AE8A-BA1B5EE022BB}" type="slidenum">
              <a:rPr lang="en-US"/>
              <a:pPr>
                <a:defRPr/>
              </a:pPr>
              <a:t>‹#›</a:t>
            </a:fld>
            <a:endParaRPr lang="en-US"/>
          </a:p>
        </p:txBody>
      </p:sp>
    </p:spTree>
    <p:extLst>
      <p:ext uri="{BB962C8B-B14F-4D97-AF65-F5344CB8AC3E}">
        <p14:creationId xmlns:p14="http://schemas.microsoft.com/office/powerpoint/2010/main" val="1765705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61188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10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293439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11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5817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12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158748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254158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DA620-2F77-A85D-D830-A2E19A100AD6}"/>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A61876E6-04E2-AE90-1101-0BAA3F152E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14</a:t>
            </a:fld>
            <a:endParaRPr lang="en-US"/>
          </a:p>
        </p:txBody>
      </p:sp>
      <p:sp>
        <p:nvSpPr>
          <p:cNvPr id="24579" name="Rectangle 2">
            <a:extLst>
              <a:ext uri="{FF2B5EF4-FFF2-40B4-BE49-F238E27FC236}">
                <a16:creationId xmlns:a16="http://schemas.microsoft.com/office/drawing/2014/main" id="{2A9392E4-E4CE-3FE7-8C51-6A8AE91E630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95EAC66-E0EA-CB48-96DD-5D6BA48CD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352469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21106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DCA9B00F-9BBC-4326-A763-81BD2143BB75}" type="slidenum">
              <a:rPr lang="en-US" smtClean="0"/>
              <a:pPr/>
              <a:t>16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10-03a</a:t>
            </a:r>
          </a:p>
        </p:txBody>
      </p:sp>
    </p:spTree>
    <p:extLst>
      <p:ext uri="{BB962C8B-B14F-4D97-AF65-F5344CB8AC3E}">
        <p14:creationId xmlns:p14="http://schemas.microsoft.com/office/powerpoint/2010/main" val="261762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DCA9B00F-9BBC-4326-A763-81BD2143BB75}" type="slidenum">
              <a:rPr lang="en-US" smtClean="0"/>
              <a:pPr/>
              <a:t>17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10-03a</a:t>
            </a:r>
          </a:p>
        </p:txBody>
      </p:sp>
    </p:spTree>
    <p:extLst>
      <p:ext uri="{BB962C8B-B14F-4D97-AF65-F5344CB8AC3E}">
        <p14:creationId xmlns:p14="http://schemas.microsoft.com/office/powerpoint/2010/main" val="10193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18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237324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267949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243987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95356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1680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6</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260932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7</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129402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8</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Track 4  Page 117</a:t>
            </a:r>
          </a:p>
        </p:txBody>
      </p:sp>
    </p:spTree>
    <p:extLst>
      <p:ext uri="{BB962C8B-B14F-4D97-AF65-F5344CB8AC3E}">
        <p14:creationId xmlns:p14="http://schemas.microsoft.com/office/powerpoint/2010/main" val="222874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192F1-371C-FA8E-5236-52E4826B26A4}"/>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F5E0636C-3F6A-074E-B767-023D469C1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65108" indent="-294272">
              <a:defRPr>
                <a:solidFill>
                  <a:schemeClr val="tx1"/>
                </a:solidFill>
                <a:latin typeface="Arial" charset="0"/>
              </a:defRPr>
            </a:lvl2pPr>
            <a:lvl3pPr marL="1177090" indent="-235418">
              <a:defRPr>
                <a:solidFill>
                  <a:schemeClr val="tx1"/>
                </a:solidFill>
                <a:latin typeface="Arial" charset="0"/>
              </a:defRPr>
            </a:lvl3pPr>
            <a:lvl4pPr marL="1647926" indent="-235418">
              <a:defRPr>
                <a:solidFill>
                  <a:schemeClr val="tx1"/>
                </a:solidFill>
                <a:latin typeface="Arial" charset="0"/>
              </a:defRPr>
            </a:lvl4pPr>
            <a:lvl5pPr marL="2118762" indent="-235418">
              <a:defRPr>
                <a:solidFill>
                  <a:schemeClr val="tx1"/>
                </a:solidFill>
                <a:latin typeface="Arial" charset="0"/>
              </a:defRPr>
            </a:lvl5pPr>
            <a:lvl6pPr marL="2589597" indent="-235418" eaLnBrk="0" fontAlgn="base" hangingPunct="0">
              <a:spcBef>
                <a:spcPct val="0"/>
              </a:spcBef>
              <a:spcAft>
                <a:spcPct val="0"/>
              </a:spcAft>
              <a:defRPr>
                <a:solidFill>
                  <a:schemeClr val="tx1"/>
                </a:solidFill>
                <a:latin typeface="Arial" charset="0"/>
              </a:defRPr>
            </a:lvl6pPr>
            <a:lvl7pPr marL="3060433" indent="-235418" eaLnBrk="0" fontAlgn="base" hangingPunct="0">
              <a:spcBef>
                <a:spcPct val="0"/>
              </a:spcBef>
              <a:spcAft>
                <a:spcPct val="0"/>
              </a:spcAft>
              <a:defRPr>
                <a:solidFill>
                  <a:schemeClr val="tx1"/>
                </a:solidFill>
                <a:latin typeface="Arial" charset="0"/>
              </a:defRPr>
            </a:lvl7pPr>
            <a:lvl8pPr marL="3531269" indent="-235418" eaLnBrk="0" fontAlgn="base" hangingPunct="0">
              <a:spcBef>
                <a:spcPct val="0"/>
              </a:spcBef>
              <a:spcAft>
                <a:spcPct val="0"/>
              </a:spcAft>
              <a:defRPr>
                <a:solidFill>
                  <a:schemeClr val="tx1"/>
                </a:solidFill>
                <a:latin typeface="Arial" charset="0"/>
              </a:defRPr>
            </a:lvl8pPr>
            <a:lvl9pPr marL="4002106" indent="-235418"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9</a:t>
            </a:fld>
            <a:endParaRPr lang="en-US"/>
          </a:p>
        </p:txBody>
      </p:sp>
      <p:sp>
        <p:nvSpPr>
          <p:cNvPr id="18435" name="Rectangle 2">
            <a:extLst>
              <a:ext uri="{FF2B5EF4-FFF2-40B4-BE49-F238E27FC236}">
                <a16:creationId xmlns:a16="http://schemas.microsoft.com/office/drawing/2014/main" id="{B8106347-0878-448E-7D39-50CF2844C0C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96EC468-7DB0-6332-4E31-594DD29C3D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Track 4  Page 117</a:t>
            </a:r>
          </a:p>
        </p:txBody>
      </p:sp>
    </p:spTree>
    <p:extLst>
      <p:ext uri="{BB962C8B-B14F-4D97-AF65-F5344CB8AC3E}">
        <p14:creationId xmlns:p14="http://schemas.microsoft.com/office/powerpoint/2010/main" val="111192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endParaRPr lang="en-US"/>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a:p>
        </p:txBody>
      </p:sp>
      <p:sp>
        <p:nvSpPr>
          <p:cNvPr id="6" name="Slide Number Placeholder 5"/>
          <p:cNvSpPr>
            <a:spLocks noGrp="1"/>
          </p:cNvSpPr>
          <p:nvPr>
            <p:ph type="sldNum" sz="quarter" idx="12"/>
          </p:nvPr>
        </p:nvSpPr>
        <p:spPr>
          <a:xfrm>
            <a:off x="8275320" y="6117336"/>
            <a:ext cx="411480" cy="365125"/>
          </a:xfrm>
        </p:spPr>
        <p:txBody>
          <a:bodyPr/>
          <a:lstStyle/>
          <a:p>
            <a:pPr>
              <a:defRPr/>
            </a:pPr>
            <a:fld id="{81D1F873-162C-4220-89EE-3A1415EE01B7}" type="slidenum">
              <a:rPr lang="en-US" smtClean="0"/>
              <a:pPr>
                <a:defRPr/>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33292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3365083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8230029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35555595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17998442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24827006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7699904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A95351-9277-42E9-8A3E-55F32A42015D}" type="slidenum">
              <a:rPr lang="en-US" smtClean="0"/>
              <a:pPr>
                <a:defRPr/>
              </a:pPr>
              <a:t>‹#›</a:t>
            </a:fld>
            <a:endParaRPr lang="en-US"/>
          </a:p>
        </p:txBody>
      </p:sp>
    </p:spTree>
    <p:extLst>
      <p:ext uri="{BB962C8B-B14F-4D97-AF65-F5344CB8AC3E}">
        <p14:creationId xmlns:p14="http://schemas.microsoft.com/office/powerpoint/2010/main" val="27725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8733E7-DF95-4370-BF67-F9533ACBE3B8}" type="slidenum">
              <a:rPr lang="en-US" smtClean="0"/>
              <a:pPr>
                <a:defRPr/>
              </a:pPr>
              <a:t>‹#›</a:t>
            </a:fld>
            <a:endParaRPr lang="en-US"/>
          </a:p>
        </p:txBody>
      </p:sp>
    </p:spTree>
    <p:extLst>
      <p:ext uri="{BB962C8B-B14F-4D97-AF65-F5344CB8AC3E}">
        <p14:creationId xmlns:p14="http://schemas.microsoft.com/office/powerpoint/2010/main" val="45091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a:p>
        </p:txBody>
      </p:sp>
      <p:sp>
        <p:nvSpPr>
          <p:cNvPr id="6" name="Slide Number Placeholder 5"/>
          <p:cNvSpPr>
            <a:spLocks noGrp="1"/>
          </p:cNvSpPr>
          <p:nvPr>
            <p:ph type="sldNum" sz="quarter" idx="12"/>
          </p:nvPr>
        </p:nvSpPr>
        <p:spPr>
          <a:xfrm>
            <a:off x="8258967" y="6108173"/>
            <a:ext cx="427833" cy="365125"/>
          </a:xfrm>
        </p:spPr>
        <p:txBody>
          <a:bodyPr/>
          <a:lstStyle/>
          <a:p>
            <a:pPr>
              <a:defRPr/>
            </a:pPr>
            <a:fld id="{1F5B16B8-947D-4FBB-B241-B6415930DBA0}" type="slidenum">
              <a:rPr lang="en-US" smtClean="0"/>
              <a:pPr>
                <a:defRPr/>
              </a:pPr>
              <a:t>‹#›</a:t>
            </a:fld>
            <a:endParaRPr lang="en-US"/>
          </a:p>
        </p:txBody>
      </p:sp>
    </p:spTree>
    <p:extLst>
      <p:ext uri="{BB962C8B-B14F-4D97-AF65-F5344CB8AC3E}">
        <p14:creationId xmlns:p14="http://schemas.microsoft.com/office/powerpoint/2010/main" val="240837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73317" y="6116070"/>
            <a:ext cx="413483" cy="365125"/>
          </a:xfrm>
        </p:spPr>
        <p:txBody>
          <a:bodyPr/>
          <a:lstStyle/>
          <a:p>
            <a:pPr>
              <a:defRPr/>
            </a:pPr>
            <a:fld id="{1F7ECD0A-C1C4-4417-9372-EBCE8D6B8207}" type="slidenum">
              <a:rPr lang="en-US" smtClean="0"/>
              <a:pPr>
                <a:defRPr/>
              </a:pPr>
              <a:t>‹#›</a:t>
            </a:fld>
            <a:endParaRPr lang="en-US"/>
          </a:p>
        </p:txBody>
      </p:sp>
    </p:spTree>
    <p:extLst>
      <p:ext uri="{BB962C8B-B14F-4D97-AF65-F5344CB8AC3E}">
        <p14:creationId xmlns:p14="http://schemas.microsoft.com/office/powerpoint/2010/main" val="239522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16980383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3C1AEF-0AC6-4F79-A32E-2681CC812FB3}" type="slidenum">
              <a:rPr lang="en-US" smtClean="0"/>
              <a:pPr>
                <a:defRPr/>
              </a:pPr>
              <a:t>‹#›</a:t>
            </a:fld>
            <a:endParaRPr lang="en-US"/>
          </a:p>
        </p:txBody>
      </p:sp>
    </p:spTree>
    <p:extLst>
      <p:ext uri="{BB962C8B-B14F-4D97-AF65-F5344CB8AC3E}">
        <p14:creationId xmlns:p14="http://schemas.microsoft.com/office/powerpoint/2010/main" val="184779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8FC4F9-D7DE-41D5-8D3C-9C45A45EA5E1}" type="slidenum">
              <a:rPr lang="en-US" smtClean="0"/>
              <a:pPr>
                <a:defRPr/>
              </a:pPr>
              <a:t>‹#›</a:t>
            </a:fld>
            <a:endParaRPr lang="en-US"/>
          </a:p>
        </p:txBody>
      </p:sp>
    </p:spTree>
    <p:extLst>
      <p:ext uri="{BB962C8B-B14F-4D97-AF65-F5344CB8AC3E}">
        <p14:creationId xmlns:p14="http://schemas.microsoft.com/office/powerpoint/2010/main" val="406500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A59807B-658B-4FAA-BC26-48D640D57EEE}" type="slidenum">
              <a:rPr lang="en-US" smtClean="0"/>
              <a:pPr>
                <a:defRPr/>
              </a:pPr>
              <a:t>‹#›</a:t>
            </a:fld>
            <a:endParaRPr lang="en-US"/>
          </a:p>
        </p:txBody>
      </p:sp>
    </p:spTree>
    <p:extLst>
      <p:ext uri="{BB962C8B-B14F-4D97-AF65-F5344CB8AC3E}">
        <p14:creationId xmlns:p14="http://schemas.microsoft.com/office/powerpoint/2010/main" val="66165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5B5A3F-3E39-4E43-A71D-4455DB5D8514}" type="slidenum">
              <a:rPr lang="en-US" smtClean="0"/>
              <a:pPr>
                <a:defRPr/>
              </a:pPr>
              <a:t>‹#›</a:t>
            </a:fld>
            <a:endParaRPr lang="en-US"/>
          </a:p>
        </p:txBody>
      </p:sp>
    </p:spTree>
    <p:extLst>
      <p:ext uri="{BB962C8B-B14F-4D97-AF65-F5344CB8AC3E}">
        <p14:creationId xmlns:p14="http://schemas.microsoft.com/office/powerpoint/2010/main" val="33482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31495105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B79CCD0-935B-4914-9DAD-CB8C1D2D8ADA}" type="slidenum">
              <a:rPr lang="en-US" smtClean="0"/>
              <a:pPr>
                <a:defRPr/>
              </a:pPr>
              <a:t>‹#›</a:t>
            </a:fld>
            <a:endParaRPr lang="en-US"/>
          </a:p>
        </p:txBody>
      </p:sp>
    </p:spTree>
    <p:extLst>
      <p:ext uri="{BB962C8B-B14F-4D97-AF65-F5344CB8AC3E}">
        <p14:creationId xmlns:p14="http://schemas.microsoft.com/office/powerpoint/2010/main" val="2010517049"/>
      </p:ext>
    </p:extLst>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 id="2147484738" r:id="rId12"/>
    <p:sldLayoutId id="2147484739" r:id="rId13"/>
    <p:sldLayoutId id="2147484740" r:id="rId14"/>
    <p:sldLayoutId id="2147484741" r:id="rId15"/>
    <p:sldLayoutId id="2147484742" r:id="rId16"/>
    <p:sldLayoutId id="214748474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vatican.va/archive/cod-iuris-canonici/cic_index_en.html"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ncclcatholic.org/directory-for-catechesis.html" TargetMode="External"/><Relationship Id="rId4" Type="http://schemas.openxmlformats.org/officeDocument/2006/relationships/hyperlink" Target="https://lacatholics.org/wp-content/uploads/2021/07/The-National-Statutes-of-the-Catechumenate.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teamrcia.com/" TargetMode="External"/><Relationship Id="rId7" Type="http://schemas.openxmlformats.org/officeDocument/2006/relationships/hyperlink" Target="https://rciaatlanta.org/" TargetMode="External"/><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fdlc.org/" TargetMode="External"/><Relationship Id="rId11" Type="http://schemas.openxmlformats.org/officeDocument/2006/relationships/image" Target="../media/image3.png"/><Relationship Id="rId5" Type="http://schemas.openxmlformats.org/officeDocument/2006/relationships/hyperlink" Target="https://catechumeneon.org/" TargetMode="External"/><Relationship Id="rId10" Type="http://schemas.openxmlformats.org/officeDocument/2006/relationships/image" Target="../media/image27.png"/><Relationship Id="rId4" Type="http://schemas.openxmlformats.org/officeDocument/2006/relationships/hyperlink" Target="https://ltp.org/products/subject/BKSCIN/christian-initiation" TargetMode="Externa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ciaatlant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psdej@att.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cjones1@archatl.com" TargetMode="External"/><Relationship Id="rId4" Type="http://schemas.openxmlformats.org/officeDocument/2006/relationships/hyperlink" Target="mailto:hornback11@sbcglobal.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33400" y="1293675"/>
            <a:ext cx="8454653" cy="5335725"/>
          </a:xfrm>
        </p:spPr>
        <p:txBody>
          <a:bodyPr>
            <a:normAutofit fontScale="62500" lnSpcReduction="20000"/>
          </a:bodyPr>
          <a:lstStyle/>
          <a:p>
            <a:pPr marL="0" indent="0" algn="ctr">
              <a:spcBef>
                <a:spcPts val="0"/>
              </a:spcBef>
              <a:spcAft>
                <a:spcPts val="0"/>
              </a:spcAft>
              <a:buNone/>
            </a:pPr>
            <a:r>
              <a:rPr lang="en-US" sz="5100" b="1" dirty="0">
                <a:solidFill>
                  <a:schemeClr val="bg2">
                    <a:lumMod val="50000"/>
                  </a:schemeClr>
                </a:solidFill>
              </a:rPr>
              <a:t>	WINTER 2024 INITIATION WORKSHOP</a:t>
            </a:r>
          </a:p>
          <a:p>
            <a:pPr marL="0" indent="0" algn="ctr">
              <a:spcBef>
                <a:spcPts val="0"/>
              </a:spcBef>
              <a:spcAft>
                <a:spcPts val="0"/>
              </a:spcAft>
              <a:buNone/>
            </a:pPr>
            <a:endParaRPr lang="en-US" sz="2300" b="1" dirty="0">
              <a:solidFill>
                <a:schemeClr val="bg2">
                  <a:lumMod val="50000"/>
                </a:schemeClr>
              </a:solidFill>
            </a:endParaRPr>
          </a:p>
          <a:p>
            <a:pPr marL="0" indent="0" algn="ctr">
              <a:spcBef>
                <a:spcPts val="0"/>
              </a:spcBef>
              <a:spcAft>
                <a:spcPts val="0"/>
              </a:spcAft>
              <a:buNone/>
            </a:pPr>
            <a:r>
              <a:rPr lang="en-US" sz="4300" b="1" i="1" dirty="0">
                <a:solidFill>
                  <a:srgbClr val="00B050"/>
                </a:solidFill>
              </a:rPr>
              <a:t>   </a:t>
            </a:r>
            <a:r>
              <a:rPr lang="en-US" sz="6400" b="1" i="1" dirty="0">
                <a:solidFill>
                  <a:srgbClr val="3AB03A"/>
                </a:solidFill>
              </a:rPr>
              <a:t>“How Do We Welcome the Seeker?”</a:t>
            </a:r>
          </a:p>
          <a:p>
            <a:pPr marL="0" indent="0">
              <a:buNone/>
            </a:pPr>
            <a:endParaRPr lang="en-US" sz="4800" dirty="0">
              <a:solidFill>
                <a:srgbClr val="3AB03A"/>
              </a:solidFill>
            </a:endParaRPr>
          </a:p>
          <a:p>
            <a:pPr marL="0" lvl="0" indent="0" rtl="0">
              <a:lnSpc>
                <a:spcPct val="100000"/>
              </a:lnSpc>
              <a:spcBef>
                <a:spcPts val="0"/>
              </a:spcBef>
              <a:spcAft>
                <a:spcPts val="0"/>
              </a:spcAft>
              <a:buNone/>
            </a:pPr>
            <a:r>
              <a:rPr lang="en-US" sz="2200" dirty="0"/>
              <a:t>	</a:t>
            </a:r>
          </a:p>
          <a:p>
            <a:pPr marL="0" lvl="0" indent="0" rtl="0">
              <a:lnSpc>
                <a:spcPct val="100000"/>
              </a:lnSpc>
              <a:spcBef>
                <a:spcPts val="0"/>
              </a:spcBef>
              <a:spcAft>
                <a:spcPts val="0"/>
              </a:spcAft>
              <a:buNone/>
            </a:pPr>
            <a:endParaRPr lang="en-US" sz="22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2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20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r>
              <a:rPr lang="en-US" sz="2000" b="1" dirty="0">
                <a:solidFill>
                  <a:schemeClr val="bg2">
                    <a:lumMod val="50000"/>
                  </a:schemeClr>
                </a:solidFill>
                <a:latin typeface="Arial"/>
                <a:ea typeface="Arial"/>
                <a:cs typeface="Arial"/>
                <a:sym typeface="Arial"/>
              </a:rPr>
              <a:t>                                                    </a:t>
            </a:r>
          </a:p>
          <a:p>
            <a:pPr marL="0" lvl="0" indent="0" rtl="0">
              <a:lnSpc>
                <a:spcPct val="170000"/>
              </a:lnSpc>
              <a:spcBef>
                <a:spcPts val="0"/>
              </a:spcBef>
              <a:spcAft>
                <a:spcPts val="0"/>
              </a:spcAft>
              <a:buNone/>
            </a:pPr>
            <a:r>
              <a:rPr lang="en-US" sz="2000" b="1" dirty="0">
                <a:solidFill>
                  <a:schemeClr val="bg2">
                    <a:lumMod val="50000"/>
                  </a:schemeClr>
                </a:solidFill>
                <a:latin typeface="Arial"/>
                <a:ea typeface="Arial"/>
                <a:cs typeface="Arial"/>
                <a:sym typeface="Arial"/>
              </a:rPr>
              <a:t>			</a:t>
            </a:r>
          </a:p>
          <a:p>
            <a:pPr marL="0" lvl="0" indent="0" rtl="0">
              <a:lnSpc>
                <a:spcPct val="170000"/>
              </a:lnSpc>
              <a:spcBef>
                <a:spcPts val="0"/>
              </a:spcBef>
              <a:spcAft>
                <a:spcPts val="0"/>
              </a:spcAft>
              <a:buNone/>
            </a:pPr>
            <a:r>
              <a:rPr lang="en-US" sz="2000" b="1" i="1" dirty="0">
                <a:solidFill>
                  <a:schemeClr val="bg2">
                    <a:lumMod val="50000"/>
                  </a:schemeClr>
                </a:solidFill>
                <a:latin typeface="Arial"/>
                <a:ea typeface="Arial"/>
                <a:cs typeface="Arial"/>
                <a:sym typeface="Arial"/>
              </a:rPr>
              <a:t>			</a:t>
            </a:r>
            <a:r>
              <a:rPr lang="en-US" sz="3500" b="1" i="1" dirty="0">
                <a:solidFill>
                  <a:schemeClr val="bg2">
                    <a:lumMod val="50000"/>
                  </a:schemeClr>
                </a:solidFill>
                <a:latin typeface="Arial"/>
                <a:ea typeface="Arial"/>
                <a:cs typeface="Arial"/>
                <a:sym typeface="Arial"/>
              </a:rPr>
              <a:t>Tuesday, February 13, 2024, at 1pm (English)</a:t>
            </a:r>
          </a:p>
          <a:p>
            <a:pPr marL="0" lvl="0" indent="0" rtl="0">
              <a:lnSpc>
                <a:spcPct val="170000"/>
              </a:lnSpc>
              <a:spcBef>
                <a:spcPts val="0"/>
              </a:spcBef>
              <a:spcAft>
                <a:spcPts val="0"/>
              </a:spcAft>
              <a:buNone/>
            </a:pPr>
            <a:r>
              <a:rPr lang="en-US" sz="3500" b="1" i="1" dirty="0">
                <a:solidFill>
                  <a:schemeClr val="bg2">
                    <a:lumMod val="50000"/>
                  </a:schemeClr>
                </a:solidFill>
                <a:latin typeface="Arial"/>
                <a:ea typeface="Arial"/>
                <a:cs typeface="Arial"/>
                <a:sym typeface="Arial"/>
              </a:rPr>
              <a:t>			Tuesday, February 20, 2024, at 6:30pm (Spanish)</a:t>
            </a:r>
          </a:p>
          <a:p>
            <a:pPr marL="0" indent="0">
              <a:spcBef>
                <a:spcPts val="0"/>
              </a:spcBef>
              <a:buNone/>
            </a:pPr>
            <a:endParaRPr lang="en-US" sz="2200" b="1" i="1" dirty="0">
              <a:solidFill>
                <a:schemeClr val="bg2">
                  <a:lumMod val="50000"/>
                </a:schemeClr>
              </a:solidFill>
            </a:endParaRPr>
          </a:p>
          <a:p>
            <a:pPr marL="0" indent="0" algn="ctr">
              <a:spcBef>
                <a:spcPts val="0"/>
              </a:spcBef>
              <a:buNone/>
            </a:pPr>
            <a:r>
              <a:rPr lang="en-US" sz="2800" b="1" i="1" dirty="0">
                <a:solidFill>
                  <a:srgbClr val="336666"/>
                </a:solidFill>
              </a:rPr>
              <a:t> </a:t>
            </a:r>
            <a:endParaRPr lang="en-US" sz="1900" dirty="0"/>
          </a:p>
        </p:txBody>
      </p:sp>
      <p:sp>
        <p:nvSpPr>
          <p:cNvPr id="2" name="Slide Number Placeholder 1">
            <a:extLst>
              <a:ext uri="{FF2B5EF4-FFF2-40B4-BE49-F238E27FC236}">
                <a16:creationId xmlns:a16="http://schemas.microsoft.com/office/drawing/2014/main" id="{92EDCCAA-E7BB-4840-B6D6-85BF8830AEE0}"/>
              </a:ext>
            </a:extLst>
          </p:cNvPr>
          <p:cNvSpPr>
            <a:spLocks noGrp="1"/>
          </p:cNvSpPr>
          <p:nvPr>
            <p:ph type="sldNum" sz="quarter" idx="12"/>
          </p:nvPr>
        </p:nvSpPr>
        <p:spPr>
          <a:xfrm>
            <a:off x="7523000" y="6400800"/>
            <a:ext cx="1600200" cy="457200"/>
          </a:xfrm>
        </p:spPr>
        <p:txBody>
          <a:bodyPr/>
          <a:lstStyle/>
          <a:p>
            <a:pPr>
              <a:defRPr/>
            </a:pPr>
            <a:fld id="{1F5B16B8-947D-4FBB-B241-B6415930DBA0}" type="slidenum">
              <a:rPr lang="en-US" smtClean="0"/>
              <a:pPr>
                <a:defRPr/>
              </a:pPr>
              <a:t>1</a:t>
            </a:fld>
            <a:endParaRPr lang="en-US" dirty="0"/>
          </a:p>
        </p:txBody>
      </p:sp>
      <p:pic>
        <p:nvPicPr>
          <p:cNvPr id="10" name="Picture 9">
            <a:extLst>
              <a:ext uri="{FF2B5EF4-FFF2-40B4-BE49-F238E27FC236}">
                <a16:creationId xmlns:a16="http://schemas.microsoft.com/office/drawing/2014/main" id="{53DDDE8D-212A-6D2C-8C86-35F20C4F16BC}"/>
              </a:ext>
            </a:extLst>
          </p:cNvPr>
          <p:cNvPicPr>
            <a:picLocks noChangeAspect="1"/>
          </p:cNvPicPr>
          <p:nvPr/>
        </p:nvPicPr>
        <p:blipFill>
          <a:blip r:embed="rId3"/>
          <a:stretch>
            <a:fillRect/>
          </a:stretch>
        </p:blipFill>
        <p:spPr>
          <a:xfrm>
            <a:off x="3429000" y="2819400"/>
            <a:ext cx="2895600" cy="2048684"/>
          </a:xfrm>
          <a:prstGeom prst="rect">
            <a:avLst/>
          </a:prstGeom>
        </p:spPr>
      </p:pic>
      <p:pic>
        <p:nvPicPr>
          <p:cNvPr id="4" name="Picture 3" descr="A logo for a forum&#10;&#10;Description automatically generated">
            <a:extLst>
              <a:ext uri="{FF2B5EF4-FFF2-40B4-BE49-F238E27FC236}">
                <a16:creationId xmlns:a16="http://schemas.microsoft.com/office/drawing/2014/main" id="{3AB870C4-ECB7-AD76-5F44-9EE3DC935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979" y="119869"/>
            <a:ext cx="2249493" cy="1262873"/>
          </a:xfrm>
          <a:prstGeom prst="rect">
            <a:avLst/>
          </a:prstGeom>
        </p:spPr>
      </p:pic>
    </p:spTree>
    <p:extLst>
      <p:ext uri="{BB962C8B-B14F-4D97-AF65-F5344CB8AC3E}">
        <p14:creationId xmlns:p14="http://schemas.microsoft.com/office/powerpoint/2010/main" val="1056542727"/>
      </p:ext>
    </p:extLst>
  </p:cSld>
  <p:clrMapOvr>
    <a:masterClrMapping/>
  </p:clrMapOvr>
  <p:transition advClick="0" advTm="4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457200"/>
            <a:ext cx="8198026" cy="1066800"/>
          </a:xfrm>
        </p:spPr>
        <p:txBody>
          <a:bodyPr>
            <a:normAutofit fontScale="90000"/>
          </a:bodyPr>
          <a:lstStyle/>
          <a:p>
            <a:pPr algn="ctr" eaLnBrk="1" hangingPunct="1"/>
            <a:r>
              <a:rPr lang="en-US" dirty="0"/>
              <a:t>INITIATION WORKSHOP</a:t>
            </a:r>
            <a:br>
              <a:rPr lang="en-US" dirty="0"/>
            </a:br>
            <a:r>
              <a:rPr lang="en-US" dirty="0"/>
              <a:t> </a:t>
            </a:r>
            <a:r>
              <a:rPr lang="en-US" b="1" i="1" dirty="0">
                <a:solidFill>
                  <a:srgbClr val="00B050"/>
                </a:solidFill>
              </a:rPr>
              <a:t>How Do We Welcome the Seeker?</a:t>
            </a:r>
            <a:endParaRPr lang="en-US" sz="2500" i="1" dirty="0">
              <a:solidFill>
                <a:srgbClr val="00B050"/>
              </a:solidFill>
            </a:endParaRPr>
          </a:p>
        </p:txBody>
      </p:sp>
      <p:sp>
        <p:nvSpPr>
          <p:cNvPr id="558083" name="Rectangle 3"/>
          <p:cNvSpPr>
            <a:spLocks noGrp="1" noChangeArrowheads="1"/>
          </p:cNvSpPr>
          <p:nvPr>
            <p:ph idx="1"/>
          </p:nvPr>
        </p:nvSpPr>
        <p:spPr>
          <a:xfrm>
            <a:off x="1264370" y="1752600"/>
            <a:ext cx="7270030" cy="3962400"/>
          </a:xfrm>
        </p:spPr>
        <p:txBody>
          <a:bodyPr>
            <a:normAutofit fontScale="92500" lnSpcReduction="20000"/>
          </a:bodyPr>
          <a:lstStyle/>
          <a:p>
            <a:pPr algn="ctr" eaLnBrk="1" hangingPunct="1">
              <a:lnSpc>
                <a:spcPct val="90000"/>
              </a:lnSpc>
              <a:buFont typeface="Wingdings" pitchFamily="2" charset="2"/>
              <a:buNone/>
            </a:pPr>
            <a:r>
              <a:rPr lang="en-US" sz="4800" b="1" dirty="0"/>
              <a:t>DETERMINE THE PATHWAY</a:t>
            </a:r>
          </a:p>
          <a:p>
            <a:pPr>
              <a:lnSpc>
                <a:spcPct val="90000"/>
              </a:lnSpc>
            </a:pPr>
            <a:r>
              <a:rPr lang="en-US" sz="2800" dirty="0"/>
              <a:t>INDIVIDUALIZED!</a:t>
            </a:r>
          </a:p>
          <a:p>
            <a:pPr lvl="1">
              <a:lnSpc>
                <a:spcPct val="90000"/>
              </a:lnSpc>
              <a:buFont typeface="Courier New" panose="02070309020205020404" pitchFamily="49" charset="0"/>
              <a:buChar char="o"/>
            </a:pPr>
            <a:r>
              <a:rPr lang="en-US" sz="2400" dirty="0"/>
              <a:t>Unbaptized = Catechumen</a:t>
            </a:r>
          </a:p>
          <a:p>
            <a:pPr lvl="1">
              <a:lnSpc>
                <a:spcPct val="90000"/>
              </a:lnSpc>
              <a:buFont typeface="Courier New" panose="02070309020205020404" pitchFamily="49" charset="0"/>
              <a:buChar char="o"/>
            </a:pPr>
            <a:r>
              <a:rPr lang="en-US" sz="2400" dirty="0"/>
              <a:t>Validly Baptized = Candidate</a:t>
            </a:r>
          </a:p>
          <a:p>
            <a:pPr lvl="1">
              <a:lnSpc>
                <a:spcPct val="90000"/>
              </a:lnSpc>
              <a:buFont typeface="Courier New" panose="02070309020205020404" pitchFamily="49" charset="0"/>
              <a:buChar char="o"/>
            </a:pPr>
            <a:r>
              <a:rPr lang="en-US" sz="2400" dirty="0"/>
              <a:t>Confirmation Only</a:t>
            </a:r>
          </a:p>
          <a:p>
            <a:pPr lvl="1">
              <a:lnSpc>
                <a:spcPct val="90000"/>
              </a:lnSpc>
              <a:buFont typeface="Courier New" panose="02070309020205020404" pitchFamily="49" charset="0"/>
              <a:buChar char="o"/>
            </a:pPr>
            <a:r>
              <a:rPr lang="en-US" sz="2400" dirty="0"/>
              <a:t>Evaluate Level of Catechesis and Needs</a:t>
            </a:r>
          </a:p>
          <a:p>
            <a:pPr>
              <a:lnSpc>
                <a:spcPct val="90000"/>
              </a:lnSpc>
            </a:pPr>
            <a:r>
              <a:rPr lang="en-US" sz="2800" dirty="0"/>
              <a:t>“Special Needs” Accommodations</a:t>
            </a:r>
          </a:p>
          <a:p>
            <a:pPr lvl="1">
              <a:lnSpc>
                <a:spcPct val="90000"/>
              </a:lnSpc>
              <a:buFont typeface="Courier New" panose="02070309020205020404" pitchFamily="49" charset="0"/>
              <a:buChar char="o"/>
            </a:pPr>
            <a:r>
              <a:rPr lang="en-US" sz="2400" dirty="0"/>
              <a:t>Physical</a:t>
            </a:r>
          </a:p>
          <a:p>
            <a:pPr lvl="1">
              <a:lnSpc>
                <a:spcPct val="90000"/>
              </a:lnSpc>
              <a:buFont typeface="Courier New" panose="02070309020205020404" pitchFamily="49" charset="0"/>
              <a:buChar char="o"/>
            </a:pPr>
            <a:r>
              <a:rPr lang="en-US" sz="2400" dirty="0"/>
              <a:t>Developmental</a:t>
            </a:r>
          </a:p>
        </p:txBody>
      </p:sp>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10</a:t>
            </a:fld>
            <a:endParaRPr lang="en-US"/>
          </a:p>
        </p:txBody>
      </p:sp>
      <p:pic>
        <p:nvPicPr>
          <p:cNvPr id="2" name="Picture 1">
            <a:extLst>
              <a:ext uri="{FF2B5EF4-FFF2-40B4-BE49-F238E27FC236}">
                <a16:creationId xmlns:a16="http://schemas.microsoft.com/office/drawing/2014/main" id="{A565A87B-4DF0-3C93-4BFF-78BE9C0F9E90}"/>
              </a:ext>
            </a:extLst>
          </p:cNvPr>
          <p:cNvPicPr>
            <a:picLocks noChangeAspect="1"/>
          </p:cNvPicPr>
          <p:nvPr/>
        </p:nvPicPr>
        <p:blipFill>
          <a:blip r:embed="rId3"/>
          <a:stretch>
            <a:fillRect/>
          </a:stretch>
        </p:blipFill>
        <p:spPr>
          <a:xfrm>
            <a:off x="6905181" y="2362200"/>
            <a:ext cx="1948898" cy="1762148"/>
          </a:xfrm>
          <a:prstGeom prst="rect">
            <a:avLst/>
          </a:prstGeom>
        </p:spPr>
      </p:pic>
      <p:pic>
        <p:nvPicPr>
          <p:cNvPr id="5" name="Picture 4">
            <a:extLst>
              <a:ext uri="{FF2B5EF4-FFF2-40B4-BE49-F238E27FC236}">
                <a16:creationId xmlns:a16="http://schemas.microsoft.com/office/drawing/2014/main" id="{738EA060-15B5-DD75-B9FF-01DAAA87CAB8}"/>
              </a:ext>
            </a:extLst>
          </p:cNvPr>
          <p:cNvPicPr>
            <a:picLocks noChangeAspect="1"/>
          </p:cNvPicPr>
          <p:nvPr/>
        </p:nvPicPr>
        <p:blipFill>
          <a:blip r:embed="rId4"/>
          <a:stretch>
            <a:fillRect/>
          </a:stretch>
        </p:blipFill>
        <p:spPr>
          <a:xfrm>
            <a:off x="7239000" y="4371740"/>
            <a:ext cx="1781424" cy="1686160"/>
          </a:xfrm>
          <a:prstGeom prst="rect">
            <a:avLst/>
          </a:prstGeom>
        </p:spPr>
      </p:pic>
      <p:pic>
        <p:nvPicPr>
          <p:cNvPr id="7" name="Picture 6">
            <a:extLst>
              <a:ext uri="{FF2B5EF4-FFF2-40B4-BE49-F238E27FC236}">
                <a16:creationId xmlns:a16="http://schemas.microsoft.com/office/drawing/2014/main" id="{7D61896A-E06B-9AA9-7D15-1960D7E7C8B9}"/>
              </a:ext>
            </a:extLst>
          </p:cNvPr>
          <p:cNvPicPr>
            <a:picLocks noChangeAspect="1"/>
          </p:cNvPicPr>
          <p:nvPr/>
        </p:nvPicPr>
        <p:blipFill>
          <a:blip r:embed="rId5"/>
          <a:stretch>
            <a:fillRect/>
          </a:stretch>
        </p:blipFill>
        <p:spPr>
          <a:xfrm>
            <a:off x="4572000" y="5017943"/>
            <a:ext cx="1552792" cy="1638529"/>
          </a:xfrm>
          <a:prstGeom prst="rect">
            <a:avLst/>
          </a:prstGeom>
        </p:spPr>
      </p:pic>
    </p:spTree>
    <p:extLst>
      <p:ext uri="{BB962C8B-B14F-4D97-AF65-F5344CB8AC3E}">
        <p14:creationId xmlns:p14="http://schemas.microsoft.com/office/powerpoint/2010/main" val="1274229114"/>
      </p:ext>
    </p:extLst>
  </p:cSld>
  <p:clrMapOvr>
    <a:masterClrMapping/>
  </p:clrMapOvr>
  <p:transition advClick="0" advTm="4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8229600" cy="1219200"/>
          </a:xfrm>
        </p:spPr>
        <p:txBody>
          <a:bodyPr>
            <a:normAutofit fontScale="90000"/>
          </a:bodyPr>
          <a:lstStyle/>
          <a:p>
            <a:pPr algn="ctr" eaLnBrk="1" hangingPunct="1"/>
            <a:r>
              <a:rPr lang="en-US" dirty="0"/>
              <a:t>INITIATION WORKSHOP</a:t>
            </a:r>
            <a:br>
              <a:rPr lang="en-US" dirty="0"/>
            </a:br>
            <a:r>
              <a:rPr lang="en-US" dirty="0"/>
              <a:t> </a:t>
            </a:r>
            <a:r>
              <a:rPr lang="en-US" b="1" i="1" dirty="0">
                <a:solidFill>
                  <a:srgbClr val="00B050"/>
                </a:solidFill>
              </a:rPr>
              <a:t>How Do We Welcome the Seeker?</a:t>
            </a:r>
            <a:endParaRPr lang="en-US" sz="2500" i="1" dirty="0">
              <a:solidFill>
                <a:srgbClr val="00B050"/>
              </a:solidFill>
            </a:endParaRPr>
          </a:p>
        </p:txBody>
      </p:sp>
      <p:sp>
        <p:nvSpPr>
          <p:cNvPr id="558083" name="Rectangle 3"/>
          <p:cNvSpPr>
            <a:spLocks noGrp="1" noChangeArrowheads="1"/>
          </p:cNvSpPr>
          <p:nvPr>
            <p:ph idx="1"/>
          </p:nvPr>
        </p:nvSpPr>
        <p:spPr>
          <a:xfrm>
            <a:off x="990600" y="1676400"/>
            <a:ext cx="7848600" cy="4343400"/>
          </a:xfrm>
        </p:spPr>
        <p:txBody>
          <a:bodyPr>
            <a:normAutofit lnSpcReduction="10000"/>
          </a:bodyPr>
          <a:lstStyle/>
          <a:p>
            <a:pPr marL="457200" lvl="1" indent="0" algn="ctr" eaLnBrk="1" hangingPunct="1">
              <a:lnSpc>
                <a:spcPct val="90000"/>
              </a:lnSpc>
              <a:buNone/>
            </a:pPr>
            <a:r>
              <a:rPr lang="en-US" sz="4400" b="1" dirty="0"/>
              <a:t>SETTING EXPECTATIONS</a:t>
            </a:r>
            <a:r>
              <a:rPr lang="en-US" sz="4400" dirty="0"/>
              <a:t>  </a:t>
            </a:r>
          </a:p>
          <a:p>
            <a:pPr lvl="1" eaLnBrk="1" hangingPunct="1">
              <a:lnSpc>
                <a:spcPct val="90000"/>
              </a:lnSpc>
              <a:buFont typeface="Arial" panose="020B0604020202020204" pitchFamily="34" charset="0"/>
              <a:buChar char="•"/>
            </a:pPr>
            <a:r>
              <a:rPr lang="en-US" sz="2400" dirty="0"/>
              <a:t>Develop lifelong discipleship</a:t>
            </a:r>
          </a:p>
          <a:p>
            <a:pPr lvl="1" eaLnBrk="1" hangingPunct="1">
              <a:lnSpc>
                <a:spcPct val="90000"/>
              </a:lnSpc>
              <a:buFont typeface="Arial" panose="020B0604020202020204" pitchFamily="34" charset="0"/>
              <a:buChar char="•"/>
            </a:pPr>
            <a:r>
              <a:rPr lang="en-US" sz="2400" dirty="0"/>
              <a:t>Liturgical Cycle/Lectionary</a:t>
            </a:r>
          </a:p>
          <a:p>
            <a:pPr lvl="1" eaLnBrk="1" hangingPunct="1">
              <a:lnSpc>
                <a:spcPct val="90000"/>
              </a:lnSpc>
              <a:buFont typeface="Arial" panose="020B0604020202020204" pitchFamily="34" charset="0"/>
              <a:buChar char="•"/>
            </a:pPr>
            <a:r>
              <a:rPr lang="en-US" sz="2400" dirty="0"/>
              <a:t>Not just the Sacraments</a:t>
            </a:r>
          </a:p>
          <a:p>
            <a:pPr lvl="1">
              <a:lnSpc>
                <a:spcPct val="90000"/>
              </a:lnSpc>
              <a:buFont typeface="Arial" panose="020B0604020202020204" pitchFamily="34" charset="0"/>
              <a:buChar char="•"/>
            </a:pPr>
            <a:r>
              <a:rPr lang="en-US" sz="2400" dirty="0"/>
              <a:t>Holy Spirit is in charge! </a:t>
            </a:r>
          </a:p>
          <a:p>
            <a:pPr lvl="1">
              <a:lnSpc>
                <a:spcPct val="90000"/>
              </a:lnSpc>
              <a:buFont typeface="Arial" panose="020B0604020202020204" pitchFamily="34" charset="0"/>
              <a:buChar char="•"/>
            </a:pPr>
            <a:r>
              <a:rPr lang="en-US" sz="2400" dirty="0"/>
              <a:t>It takes as long as it takes!</a:t>
            </a:r>
          </a:p>
          <a:p>
            <a:pPr lvl="1" eaLnBrk="1" hangingPunct="1">
              <a:lnSpc>
                <a:spcPct val="90000"/>
              </a:lnSpc>
              <a:buFont typeface="Arial" panose="020B0604020202020204" pitchFamily="34" charset="0"/>
              <a:buChar char="•"/>
            </a:pPr>
            <a:r>
              <a:rPr lang="en-US" sz="2400" dirty="0"/>
              <a:t>Reception of Sacraments</a:t>
            </a:r>
          </a:p>
          <a:p>
            <a:pPr lvl="2">
              <a:lnSpc>
                <a:spcPct val="90000"/>
              </a:lnSpc>
              <a:buFont typeface="Courier New" panose="02070309020205020404" pitchFamily="49" charset="0"/>
              <a:buChar char="o"/>
            </a:pPr>
            <a:r>
              <a:rPr lang="en-US" sz="2200" dirty="0"/>
              <a:t>Catechumen:  Easter Vigil</a:t>
            </a:r>
          </a:p>
          <a:p>
            <a:pPr lvl="2">
              <a:lnSpc>
                <a:spcPct val="90000"/>
              </a:lnSpc>
              <a:buFont typeface="Courier New" panose="02070309020205020404" pitchFamily="49" charset="0"/>
              <a:buChar char="o"/>
            </a:pPr>
            <a:r>
              <a:rPr lang="en-US" sz="2200" dirty="0"/>
              <a:t>Candidate:  When Ready</a:t>
            </a:r>
            <a:endParaRPr lang="en-US" sz="2000" dirty="0"/>
          </a:p>
          <a:p>
            <a:pPr eaLnBrk="1" hangingPunct="1">
              <a:lnSpc>
                <a:spcPct val="90000"/>
              </a:lnSpc>
              <a:buFont typeface="Wingdings" pitchFamily="2" charset="2"/>
              <a:buNone/>
            </a:pPr>
            <a:endParaRPr lang="en-US" sz="2800" i="1" dirty="0"/>
          </a:p>
        </p:txBody>
      </p:sp>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11</a:t>
            </a:fld>
            <a:endParaRPr lang="en-US"/>
          </a:p>
        </p:txBody>
      </p:sp>
      <p:pic>
        <p:nvPicPr>
          <p:cNvPr id="4" name="Picture 3">
            <a:extLst>
              <a:ext uri="{FF2B5EF4-FFF2-40B4-BE49-F238E27FC236}">
                <a16:creationId xmlns:a16="http://schemas.microsoft.com/office/drawing/2014/main" id="{051864CA-D55C-BB1B-12F8-991E6A8281E4}"/>
              </a:ext>
            </a:extLst>
          </p:cNvPr>
          <p:cNvPicPr>
            <a:picLocks noChangeAspect="1"/>
          </p:cNvPicPr>
          <p:nvPr/>
        </p:nvPicPr>
        <p:blipFill>
          <a:blip r:embed="rId3"/>
          <a:stretch>
            <a:fillRect/>
          </a:stretch>
        </p:blipFill>
        <p:spPr>
          <a:xfrm>
            <a:off x="6562418" y="2447458"/>
            <a:ext cx="2200582" cy="1200318"/>
          </a:xfrm>
          <a:prstGeom prst="rect">
            <a:avLst/>
          </a:prstGeom>
        </p:spPr>
      </p:pic>
      <p:pic>
        <p:nvPicPr>
          <p:cNvPr id="6" name="Picture 5">
            <a:extLst>
              <a:ext uri="{FF2B5EF4-FFF2-40B4-BE49-F238E27FC236}">
                <a16:creationId xmlns:a16="http://schemas.microsoft.com/office/drawing/2014/main" id="{B33D6B6D-B1E2-A3A6-3623-DB75624BE2B2}"/>
              </a:ext>
            </a:extLst>
          </p:cNvPr>
          <p:cNvPicPr>
            <a:picLocks noChangeAspect="1"/>
          </p:cNvPicPr>
          <p:nvPr/>
        </p:nvPicPr>
        <p:blipFill>
          <a:blip r:embed="rId4"/>
          <a:stretch>
            <a:fillRect/>
          </a:stretch>
        </p:blipFill>
        <p:spPr>
          <a:xfrm>
            <a:off x="5867400" y="4857535"/>
            <a:ext cx="2715004" cy="1543265"/>
          </a:xfrm>
          <a:prstGeom prst="rect">
            <a:avLst/>
          </a:prstGeom>
        </p:spPr>
      </p:pic>
    </p:spTree>
    <p:extLst>
      <p:ext uri="{BB962C8B-B14F-4D97-AF65-F5344CB8AC3E}">
        <p14:creationId xmlns:p14="http://schemas.microsoft.com/office/powerpoint/2010/main" val="1352780985"/>
      </p:ext>
    </p:extLst>
  </p:cSld>
  <p:clrMapOvr>
    <a:masterClrMapping/>
  </p:clrMapOvr>
  <p:transition advClick="0" advTm="4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8229600" cy="1295400"/>
          </a:xfrm>
        </p:spPr>
        <p:txBody>
          <a:bodyPr>
            <a:normAutofit fontScale="90000"/>
          </a:bodyPr>
          <a:lstStyle/>
          <a:p>
            <a:pPr algn="ctr" eaLnBrk="1" hangingPunct="1"/>
            <a:r>
              <a:rPr lang="en-US" dirty="0"/>
              <a:t>INITIATION WORKSHOP</a:t>
            </a:r>
            <a:br>
              <a:rPr lang="en-US" dirty="0"/>
            </a:br>
            <a:r>
              <a:rPr lang="en-US" dirty="0"/>
              <a:t> </a:t>
            </a:r>
            <a:r>
              <a:rPr lang="en-US" b="1" i="1" dirty="0">
                <a:solidFill>
                  <a:srgbClr val="00B050"/>
                </a:solidFill>
              </a:rPr>
              <a:t>How Do We Welcome the Seeker?</a:t>
            </a:r>
            <a:endParaRPr lang="en-US" sz="2500" i="1" dirty="0">
              <a:solidFill>
                <a:srgbClr val="3AB03A"/>
              </a:solidFill>
            </a:endParaRPr>
          </a:p>
        </p:txBody>
      </p:sp>
      <p:sp>
        <p:nvSpPr>
          <p:cNvPr id="558083" name="Rectangle 3"/>
          <p:cNvSpPr>
            <a:spLocks noGrp="1" noChangeArrowheads="1"/>
          </p:cNvSpPr>
          <p:nvPr>
            <p:ph idx="1"/>
          </p:nvPr>
        </p:nvSpPr>
        <p:spPr>
          <a:xfrm>
            <a:off x="990600" y="1295400"/>
            <a:ext cx="8001000" cy="4517250"/>
          </a:xfrm>
        </p:spPr>
        <p:txBody>
          <a:bodyPr>
            <a:normAutofit fontScale="92500" lnSpcReduction="10000"/>
          </a:bodyPr>
          <a:lstStyle/>
          <a:p>
            <a:pPr algn="ctr" eaLnBrk="1" hangingPunct="1">
              <a:lnSpc>
                <a:spcPct val="90000"/>
              </a:lnSpc>
              <a:buFont typeface="Wingdings" pitchFamily="2" charset="2"/>
              <a:buNone/>
            </a:pPr>
            <a:endParaRPr lang="en-US" sz="4800" b="1" dirty="0"/>
          </a:p>
          <a:p>
            <a:pPr algn="ctr" eaLnBrk="1" hangingPunct="1">
              <a:lnSpc>
                <a:spcPct val="90000"/>
              </a:lnSpc>
              <a:buFont typeface="Wingdings" pitchFamily="2" charset="2"/>
              <a:buNone/>
            </a:pPr>
            <a:r>
              <a:rPr lang="en-US" sz="4300" b="1" dirty="0"/>
              <a:t>PRE-CATECHUMENATE </a:t>
            </a:r>
          </a:p>
          <a:p>
            <a:pPr>
              <a:lnSpc>
                <a:spcPct val="90000"/>
              </a:lnSpc>
            </a:pPr>
            <a:r>
              <a:rPr lang="en-US" sz="2800" dirty="0"/>
              <a:t>Focus:  Exploring</a:t>
            </a:r>
          </a:p>
          <a:p>
            <a:pPr>
              <a:lnSpc>
                <a:spcPct val="90000"/>
              </a:lnSpc>
            </a:pPr>
            <a:r>
              <a:rPr lang="en-US" sz="2800" dirty="0"/>
              <a:t>Addressing THE SEEKER’S questions!</a:t>
            </a:r>
          </a:p>
          <a:p>
            <a:pPr>
              <a:lnSpc>
                <a:spcPct val="90000"/>
              </a:lnSpc>
            </a:pPr>
            <a:r>
              <a:rPr lang="en-US" sz="2800" dirty="0"/>
              <a:t>What it means to be Catholic</a:t>
            </a:r>
          </a:p>
          <a:p>
            <a:pPr>
              <a:lnSpc>
                <a:spcPct val="90000"/>
              </a:lnSpc>
            </a:pPr>
            <a:r>
              <a:rPr lang="en-US" sz="2800" dirty="0"/>
              <a:t>Introduction to the Mass</a:t>
            </a:r>
          </a:p>
          <a:p>
            <a:pPr>
              <a:lnSpc>
                <a:spcPct val="90000"/>
              </a:lnSpc>
            </a:pPr>
            <a:r>
              <a:rPr lang="en-US" sz="2800" dirty="0"/>
              <a:t>Sponsor (Accompaniment)</a:t>
            </a:r>
          </a:p>
          <a:p>
            <a:pPr>
              <a:lnSpc>
                <a:spcPct val="90000"/>
              </a:lnSpc>
            </a:pPr>
            <a:r>
              <a:rPr lang="en-US" sz="2800" dirty="0"/>
              <a:t>Provide resources</a:t>
            </a:r>
          </a:p>
          <a:p>
            <a:pPr marL="0" indent="0">
              <a:lnSpc>
                <a:spcPct val="90000"/>
              </a:lnSpc>
              <a:buNone/>
            </a:pPr>
            <a:endParaRPr lang="en-US" sz="2800" dirty="0"/>
          </a:p>
          <a:p>
            <a:pPr>
              <a:lnSpc>
                <a:spcPct val="90000"/>
              </a:lnSpc>
            </a:pPr>
            <a:endParaRPr lang="en-US" sz="2800" dirty="0"/>
          </a:p>
        </p:txBody>
      </p:sp>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12</a:t>
            </a:fld>
            <a:endParaRPr lang="en-US"/>
          </a:p>
        </p:txBody>
      </p:sp>
      <p:pic>
        <p:nvPicPr>
          <p:cNvPr id="4" name="Picture 3">
            <a:extLst>
              <a:ext uri="{FF2B5EF4-FFF2-40B4-BE49-F238E27FC236}">
                <a16:creationId xmlns:a16="http://schemas.microsoft.com/office/drawing/2014/main" id="{7F136CF3-1A89-E8E9-ED7A-CDBD7B199790}"/>
              </a:ext>
            </a:extLst>
          </p:cNvPr>
          <p:cNvPicPr>
            <a:picLocks noChangeAspect="1"/>
          </p:cNvPicPr>
          <p:nvPr/>
        </p:nvPicPr>
        <p:blipFill>
          <a:blip r:embed="rId3"/>
          <a:stretch>
            <a:fillRect/>
          </a:stretch>
        </p:blipFill>
        <p:spPr>
          <a:xfrm>
            <a:off x="5933739" y="4191000"/>
            <a:ext cx="2410161" cy="1819529"/>
          </a:xfrm>
          <a:prstGeom prst="rect">
            <a:avLst/>
          </a:prstGeom>
        </p:spPr>
      </p:pic>
    </p:spTree>
    <p:extLst>
      <p:ext uri="{BB962C8B-B14F-4D97-AF65-F5344CB8AC3E}">
        <p14:creationId xmlns:p14="http://schemas.microsoft.com/office/powerpoint/2010/main" val="1386642438"/>
      </p:ext>
    </p:extLst>
  </p:cSld>
  <p:clrMapOvr>
    <a:masterClrMapping/>
  </p:clrMapOvr>
  <p:transition advClick="0" advTm="4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277483"/>
            <a:ext cx="7696200" cy="1143000"/>
          </a:xfrm>
        </p:spPr>
        <p:txBody>
          <a:bodyPr>
            <a:normAutofit/>
          </a:bodyPr>
          <a:lstStyle/>
          <a:p>
            <a:pPr algn="ctr" eaLnBrk="1" hangingPunct="1"/>
            <a:r>
              <a:rPr lang="en-US" sz="3200" dirty="0"/>
              <a:t>INITIATION WORKSHOP</a:t>
            </a:r>
            <a:br>
              <a:rPr lang="en-US" sz="3200" dirty="0"/>
            </a:br>
            <a:r>
              <a:rPr lang="en-US" sz="3200" b="1" i="1" dirty="0">
                <a:solidFill>
                  <a:srgbClr val="00B050"/>
                </a:solidFill>
              </a:rPr>
              <a:t>How Do We Welcome the Seeker?</a:t>
            </a:r>
            <a:endParaRPr lang="en-US" sz="2400" i="1" dirty="0">
              <a:solidFill>
                <a:srgbClr val="00B050"/>
              </a:solidFill>
            </a:endParaRPr>
          </a:p>
        </p:txBody>
      </p:sp>
      <p:sp>
        <p:nvSpPr>
          <p:cNvPr id="10243" name="Rectangle 3"/>
          <p:cNvSpPr>
            <a:spLocks noGrp="1" noChangeArrowheads="1"/>
          </p:cNvSpPr>
          <p:nvPr>
            <p:ph idx="1"/>
          </p:nvPr>
        </p:nvSpPr>
        <p:spPr>
          <a:xfrm>
            <a:off x="1447800" y="1301395"/>
            <a:ext cx="7391400" cy="5260431"/>
          </a:xfrm>
        </p:spPr>
        <p:txBody>
          <a:bodyPr>
            <a:normAutofit lnSpcReduction="10000"/>
          </a:bodyPr>
          <a:lstStyle/>
          <a:p>
            <a:pPr algn="ctr" eaLnBrk="1" hangingPunct="1">
              <a:buNone/>
            </a:pPr>
            <a:r>
              <a:rPr lang="en-US" sz="4000" b="1" dirty="0"/>
              <a:t>RESOURCES</a:t>
            </a:r>
            <a:endParaRPr lang="en-US" sz="3600" dirty="0"/>
          </a:p>
          <a:p>
            <a:r>
              <a:rPr lang="en-US" b="0" i="0" dirty="0">
                <a:solidFill>
                  <a:srgbClr val="1D2228"/>
                </a:solidFill>
                <a:effectLst/>
                <a:latin typeface="Helvetica Neue"/>
              </a:rPr>
              <a:t>Liturgy and the Law: </a:t>
            </a:r>
            <a:r>
              <a:rPr lang="en-US" b="0" i="0" dirty="0">
                <a:solidFill>
                  <a:srgbClr val="1D2228"/>
                </a:solidFill>
                <a:effectLst/>
                <a:latin typeface="Helvetica Neue"/>
                <a:hlinkClick r:id="rId3"/>
              </a:rPr>
              <a:t>https://www.vatican.va/archive/cod-iuris-canonici/cic_index_en.html</a:t>
            </a:r>
            <a:endParaRPr lang="en-US" b="0" i="0" dirty="0">
              <a:solidFill>
                <a:srgbClr val="1D2228"/>
              </a:solidFill>
              <a:effectLst/>
              <a:latin typeface="Helvetica Neue"/>
            </a:endParaRPr>
          </a:p>
          <a:p>
            <a:r>
              <a:rPr lang="en-US" dirty="0">
                <a:solidFill>
                  <a:srgbClr val="1D2228"/>
                </a:solidFill>
                <a:latin typeface="Helvetica Neue"/>
              </a:rPr>
              <a:t>RCIA Rites Book</a:t>
            </a:r>
          </a:p>
          <a:p>
            <a:r>
              <a:rPr lang="en-US" dirty="0">
                <a:solidFill>
                  <a:srgbClr val="1D2228"/>
                </a:solidFill>
                <a:latin typeface="Helvetica Neue"/>
              </a:rPr>
              <a:t>National Statutes on the Catechumenate: </a:t>
            </a:r>
            <a:r>
              <a:rPr lang="en-US" dirty="0">
                <a:solidFill>
                  <a:srgbClr val="1D2228"/>
                </a:solidFill>
                <a:latin typeface="Helvetica Neue"/>
                <a:hlinkClick r:id="rId4"/>
              </a:rPr>
              <a:t>https://lacatholics.org/wp-content/uploads/2021/07/The-National-Statutes-of-the-Catechumenate.pdf</a:t>
            </a:r>
            <a:endParaRPr lang="en-US" dirty="0">
              <a:solidFill>
                <a:srgbClr val="1D2228"/>
              </a:solidFill>
              <a:latin typeface="Helvetica Neue"/>
            </a:endParaRPr>
          </a:p>
          <a:p>
            <a:r>
              <a:rPr lang="en-US" dirty="0">
                <a:solidFill>
                  <a:srgbClr val="1D2228"/>
                </a:solidFill>
                <a:latin typeface="Helvetica Neue"/>
              </a:rPr>
              <a:t>National Directory for Catechesis, 2020:   </a:t>
            </a:r>
            <a:r>
              <a:rPr lang="en-US" dirty="0">
                <a:solidFill>
                  <a:srgbClr val="1D2228"/>
                </a:solidFill>
                <a:latin typeface="Helvetica Neue"/>
                <a:hlinkClick r:id="rId5"/>
              </a:rPr>
              <a:t>https://www.ncclcatholic.org/directory-for-catechesis.html</a:t>
            </a:r>
            <a:endParaRPr lang="en-US" dirty="0">
              <a:solidFill>
                <a:srgbClr val="1D2228"/>
              </a:solidFill>
              <a:latin typeface="Helvetica Neue"/>
            </a:endParaRPr>
          </a:p>
        </p:txBody>
      </p:sp>
      <p:sp>
        <p:nvSpPr>
          <p:cNvPr id="3" name="Slide Number Placeholder 2">
            <a:extLst>
              <a:ext uri="{FF2B5EF4-FFF2-40B4-BE49-F238E27FC236}">
                <a16:creationId xmlns:a16="http://schemas.microsoft.com/office/drawing/2014/main" id="{314E90EB-B59E-4750-A48A-0630FCDEA88A}"/>
              </a:ext>
            </a:extLst>
          </p:cNvPr>
          <p:cNvSpPr>
            <a:spLocks noGrp="1"/>
          </p:cNvSpPr>
          <p:nvPr>
            <p:ph type="sldNum" sz="quarter" idx="12"/>
          </p:nvPr>
        </p:nvSpPr>
        <p:spPr>
          <a:xfrm>
            <a:off x="7519416" y="6400800"/>
            <a:ext cx="1600200" cy="457200"/>
          </a:xfrm>
        </p:spPr>
        <p:txBody>
          <a:bodyPr/>
          <a:lstStyle/>
          <a:p>
            <a:pPr>
              <a:defRPr/>
            </a:pPr>
            <a:fld id="{1F5B16B8-947D-4FBB-B241-B6415930DBA0}" type="slidenum">
              <a:rPr lang="en-US" smtClean="0"/>
              <a:pPr>
                <a:defRPr/>
              </a:pPr>
              <a:t>13</a:t>
            </a:fld>
            <a:endParaRPr lang="en-US" dirty="0"/>
          </a:p>
        </p:txBody>
      </p:sp>
      <p:pic>
        <p:nvPicPr>
          <p:cNvPr id="2" name="Picture 1">
            <a:extLst>
              <a:ext uri="{FF2B5EF4-FFF2-40B4-BE49-F238E27FC236}">
                <a16:creationId xmlns:a16="http://schemas.microsoft.com/office/drawing/2014/main" id="{86ED9B11-C37C-F3FD-4C7D-117D99FFA365}"/>
              </a:ext>
            </a:extLst>
          </p:cNvPr>
          <p:cNvPicPr>
            <a:picLocks noChangeAspect="1"/>
          </p:cNvPicPr>
          <p:nvPr/>
        </p:nvPicPr>
        <p:blipFill>
          <a:blip r:embed="rId6"/>
          <a:stretch>
            <a:fillRect/>
          </a:stretch>
        </p:blipFill>
        <p:spPr>
          <a:xfrm>
            <a:off x="8085957" y="3060514"/>
            <a:ext cx="926108" cy="1330228"/>
          </a:xfrm>
          <a:prstGeom prst="rect">
            <a:avLst/>
          </a:prstGeom>
        </p:spPr>
      </p:pic>
      <p:pic>
        <p:nvPicPr>
          <p:cNvPr id="5" name="Picture 4">
            <a:extLst>
              <a:ext uri="{FF2B5EF4-FFF2-40B4-BE49-F238E27FC236}">
                <a16:creationId xmlns:a16="http://schemas.microsoft.com/office/drawing/2014/main" id="{1E79A286-CEEA-F46E-4B95-7157A5FF8B08}"/>
              </a:ext>
            </a:extLst>
          </p:cNvPr>
          <p:cNvPicPr>
            <a:picLocks noChangeAspect="1"/>
          </p:cNvPicPr>
          <p:nvPr/>
        </p:nvPicPr>
        <p:blipFill>
          <a:blip r:embed="rId7"/>
          <a:stretch>
            <a:fillRect/>
          </a:stretch>
        </p:blipFill>
        <p:spPr>
          <a:xfrm>
            <a:off x="8085957" y="5053938"/>
            <a:ext cx="944202" cy="1401075"/>
          </a:xfrm>
          <a:prstGeom prst="rect">
            <a:avLst/>
          </a:prstGeom>
        </p:spPr>
      </p:pic>
      <p:pic>
        <p:nvPicPr>
          <p:cNvPr id="12" name="Picture 11">
            <a:extLst>
              <a:ext uri="{FF2B5EF4-FFF2-40B4-BE49-F238E27FC236}">
                <a16:creationId xmlns:a16="http://schemas.microsoft.com/office/drawing/2014/main" id="{09FADEA9-6980-2F43-0DB2-A26D1286CB80}"/>
              </a:ext>
            </a:extLst>
          </p:cNvPr>
          <p:cNvPicPr>
            <a:picLocks noChangeAspect="1"/>
          </p:cNvPicPr>
          <p:nvPr/>
        </p:nvPicPr>
        <p:blipFill>
          <a:blip r:embed="rId8"/>
          <a:stretch>
            <a:fillRect/>
          </a:stretch>
        </p:blipFill>
        <p:spPr>
          <a:xfrm>
            <a:off x="8085957" y="1571894"/>
            <a:ext cx="938300" cy="1304824"/>
          </a:xfrm>
          <a:prstGeom prst="rect">
            <a:avLst/>
          </a:prstGeom>
        </p:spPr>
      </p:pic>
    </p:spTree>
    <p:extLst>
      <p:ext uri="{BB962C8B-B14F-4D97-AF65-F5344CB8AC3E}">
        <p14:creationId xmlns:p14="http://schemas.microsoft.com/office/powerpoint/2010/main" val="1225135707"/>
      </p:ext>
    </p:extLst>
  </p:cSld>
  <p:clrMapOvr>
    <a:masterClrMapping/>
  </p:clrMapOvr>
  <p:transition advClick="0" advTm="4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6A42-40E4-E37C-D2A3-FBA3F5897802}"/>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B6013F36-0808-1291-2625-A8913853F7A6}"/>
              </a:ext>
            </a:extLst>
          </p:cNvPr>
          <p:cNvSpPr>
            <a:spLocks noGrp="1" noChangeArrowheads="1"/>
          </p:cNvSpPr>
          <p:nvPr>
            <p:ph type="title"/>
          </p:nvPr>
        </p:nvSpPr>
        <p:spPr>
          <a:xfrm>
            <a:off x="1295400" y="277483"/>
            <a:ext cx="7696200" cy="1143000"/>
          </a:xfrm>
        </p:spPr>
        <p:txBody>
          <a:bodyPr>
            <a:normAutofit/>
          </a:bodyPr>
          <a:lstStyle/>
          <a:p>
            <a:pPr algn="ctr" eaLnBrk="1" hangingPunct="1"/>
            <a:r>
              <a:rPr lang="en-US" sz="3200" dirty="0"/>
              <a:t>INITIATION WORKSHOP</a:t>
            </a:r>
            <a:br>
              <a:rPr lang="en-US" sz="3200" dirty="0"/>
            </a:br>
            <a:r>
              <a:rPr lang="en-US" sz="3200" b="1" i="1" dirty="0">
                <a:solidFill>
                  <a:srgbClr val="00B050"/>
                </a:solidFill>
              </a:rPr>
              <a:t>How Do We Welcome the Seeker?</a:t>
            </a:r>
            <a:endParaRPr lang="en-US" sz="2400" i="1" dirty="0">
              <a:solidFill>
                <a:srgbClr val="00B050"/>
              </a:solidFill>
            </a:endParaRPr>
          </a:p>
        </p:txBody>
      </p:sp>
      <p:sp>
        <p:nvSpPr>
          <p:cNvPr id="10243" name="Rectangle 3">
            <a:extLst>
              <a:ext uri="{FF2B5EF4-FFF2-40B4-BE49-F238E27FC236}">
                <a16:creationId xmlns:a16="http://schemas.microsoft.com/office/drawing/2014/main" id="{7F3E521E-EA29-559E-C846-41683956BD55}"/>
              </a:ext>
            </a:extLst>
          </p:cNvPr>
          <p:cNvSpPr>
            <a:spLocks noGrp="1" noChangeArrowheads="1"/>
          </p:cNvSpPr>
          <p:nvPr>
            <p:ph idx="1"/>
          </p:nvPr>
        </p:nvSpPr>
        <p:spPr>
          <a:xfrm>
            <a:off x="1447800" y="1301395"/>
            <a:ext cx="7391400" cy="5260431"/>
          </a:xfrm>
        </p:spPr>
        <p:txBody>
          <a:bodyPr>
            <a:normAutofit/>
          </a:bodyPr>
          <a:lstStyle/>
          <a:p>
            <a:pPr algn="ctr" eaLnBrk="1" hangingPunct="1">
              <a:buNone/>
            </a:pPr>
            <a:r>
              <a:rPr lang="en-US" sz="4000" b="1" dirty="0"/>
              <a:t>RESOURCES</a:t>
            </a:r>
            <a:endParaRPr lang="en-US" sz="3600" dirty="0"/>
          </a:p>
          <a:p>
            <a:r>
              <a:rPr lang="en-US" dirty="0" err="1">
                <a:solidFill>
                  <a:srgbClr val="1D2228"/>
                </a:solidFill>
                <a:latin typeface="Helvetica Neue"/>
              </a:rPr>
              <a:t>TeamRCIA</a:t>
            </a:r>
            <a:r>
              <a:rPr lang="en-US" dirty="0">
                <a:solidFill>
                  <a:srgbClr val="1D2228"/>
                </a:solidFill>
                <a:latin typeface="Helvetica Neue"/>
              </a:rPr>
              <a:t>: </a:t>
            </a:r>
            <a:r>
              <a:rPr lang="en-US" dirty="0">
                <a:solidFill>
                  <a:srgbClr val="1D2228"/>
                </a:solidFill>
                <a:latin typeface="Helvetica Neue"/>
                <a:hlinkClick r:id="rId3"/>
              </a:rPr>
              <a:t>https://teamrcia.com/</a:t>
            </a:r>
            <a:r>
              <a:rPr lang="en-US" dirty="0">
                <a:solidFill>
                  <a:srgbClr val="1D2228"/>
                </a:solidFill>
                <a:latin typeface="Helvetica Neue"/>
              </a:rPr>
              <a:t> </a:t>
            </a:r>
          </a:p>
          <a:p>
            <a:r>
              <a:rPr lang="en-US" dirty="0">
                <a:solidFill>
                  <a:srgbClr val="1D2228"/>
                </a:solidFill>
                <a:latin typeface="Helvetica Neue"/>
              </a:rPr>
              <a:t>LTP (Liturgy Training Publications) </a:t>
            </a:r>
            <a:r>
              <a:rPr lang="en-US" dirty="0">
                <a:solidFill>
                  <a:srgbClr val="1D2228"/>
                </a:solidFill>
                <a:latin typeface="Helvetica Neue"/>
                <a:hlinkClick r:id="rId4"/>
              </a:rPr>
              <a:t>https://ltp.org/products/subject/BKSCIN/christian-initiation</a:t>
            </a:r>
            <a:r>
              <a:rPr lang="en-US" dirty="0">
                <a:solidFill>
                  <a:srgbClr val="1D2228"/>
                </a:solidFill>
                <a:latin typeface="Helvetica Neue"/>
              </a:rPr>
              <a:t> </a:t>
            </a:r>
          </a:p>
          <a:p>
            <a:pPr lvl="1">
              <a:buFont typeface="Courier New" panose="02070309020205020404" pitchFamily="49" charset="0"/>
              <a:buChar char="o"/>
            </a:pPr>
            <a:r>
              <a:rPr lang="en-US" sz="2400" dirty="0" err="1">
                <a:solidFill>
                  <a:srgbClr val="1D2228"/>
                </a:solidFill>
                <a:latin typeface="Helvetica Neue"/>
              </a:rPr>
              <a:t>Catechumeneon</a:t>
            </a:r>
            <a:r>
              <a:rPr lang="en-US" sz="2400" dirty="0">
                <a:solidFill>
                  <a:srgbClr val="1D2228"/>
                </a:solidFill>
                <a:latin typeface="Helvetica Neue"/>
              </a:rPr>
              <a:t>: </a:t>
            </a:r>
            <a:r>
              <a:rPr lang="en-US" sz="2400" dirty="0">
                <a:solidFill>
                  <a:srgbClr val="1D2228"/>
                </a:solidFill>
                <a:latin typeface="Helvetica Neue"/>
                <a:hlinkClick r:id="rId5"/>
              </a:rPr>
              <a:t>https://catechumeneon.org/</a:t>
            </a:r>
            <a:r>
              <a:rPr lang="en-US" sz="2400" dirty="0">
                <a:solidFill>
                  <a:srgbClr val="1D2228"/>
                </a:solidFill>
                <a:latin typeface="Helvetica Neue"/>
              </a:rPr>
              <a:t> </a:t>
            </a:r>
          </a:p>
          <a:p>
            <a:r>
              <a:rPr lang="en-US" dirty="0">
                <a:solidFill>
                  <a:srgbClr val="1D2228"/>
                </a:solidFill>
                <a:latin typeface="Helvetica Neue"/>
              </a:rPr>
              <a:t>FDLC (Federation of Diocesan Liturgical Commissions): </a:t>
            </a:r>
            <a:r>
              <a:rPr lang="en-US" dirty="0">
                <a:solidFill>
                  <a:srgbClr val="1D2228"/>
                </a:solidFill>
                <a:latin typeface="Helvetica Neue"/>
                <a:hlinkClick r:id="rId6"/>
              </a:rPr>
              <a:t>https://fdlc.org/</a:t>
            </a:r>
            <a:endParaRPr lang="en-US" dirty="0">
              <a:solidFill>
                <a:srgbClr val="1D2228"/>
              </a:solidFill>
              <a:latin typeface="Helvetica Neue"/>
            </a:endParaRPr>
          </a:p>
          <a:p>
            <a:r>
              <a:rPr lang="en-US" dirty="0">
                <a:solidFill>
                  <a:srgbClr val="1D2228"/>
                </a:solidFill>
                <a:latin typeface="Helvetica Neue"/>
              </a:rPr>
              <a:t>The Archdiocesan Forum for the RCIA: </a:t>
            </a:r>
            <a:r>
              <a:rPr lang="en-US" dirty="0">
                <a:hlinkClick r:id="rId7"/>
              </a:rPr>
              <a:t>https://rciaatlanta.org/</a:t>
            </a:r>
            <a:endParaRPr lang="en-US" sz="3600" dirty="0"/>
          </a:p>
        </p:txBody>
      </p:sp>
      <p:sp>
        <p:nvSpPr>
          <p:cNvPr id="3" name="Slide Number Placeholder 2">
            <a:extLst>
              <a:ext uri="{FF2B5EF4-FFF2-40B4-BE49-F238E27FC236}">
                <a16:creationId xmlns:a16="http://schemas.microsoft.com/office/drawing/2014/main" id="{EE10AD7C-68F1-A64B-D515-3B301251FCCE}"/>
              </a:ext>
            </a:extLst>
          </p:cNvPr>
          <p:cNvSpPr>
            <a:spLocks noGrp="1"/>
          </p:cNvSpPr>
          <p:nvPr>
            <p:ph type="sldNum" sz="quarter" idx="12"/>
          </p:nvPr>
        </p:nvSpPr>
        <p:spPr>
          <a:xfrm>
            <a:off x="7519416" y="6400800"/>
            <a:ext cx="1600200" cy="457200"/>
          </a:xfrm>
        </p:spPr>
        <p:txBody>
          <a:bodyPr/>
          <a:lstStyle/>
          <a:p>
            <a:pPr>
              <a:defRPr/>
            </a:pPr>
            <a:fld id="{1F5B16B8-947D-4FBB-B241-B6415930DBA0}" type="slidenum">
              <a:rPr lang="en-US" smtClean="0"/>
              <a:pPr>
                <a:defRPr/>
              </a:pPr>
              <a:t>14</a:t>
            </a:fld>
            <a:endParaRPr lang="en-US" dirty="0"/>
          </a:p>
        </p:txBody>
      </p:sp>
      <p:pic>
        <p:nvPicPr>
          <p:cNvPr id="10" name="Picture 9">
            <a:extLst>
              <a:ext uri="{FF2B5EF4-FFF2-40B4-BE49-F238E27FC236}">
                <a16:creationId xmlns:a16="http://schemas.microsoft.com/office/drawing/2014/main" id="{5C93AC36-9A22-31EC-6B54-1BDFD726E1BB}"/>
              </a:ext>
            </a:extLst>
          </p:cNvPr>
          <p:cNvPicPr>
            <a:picLocks noChangeAspect="1"/>
          </p:cNvPicPr>
          <p:nvPr/>
        </p:nvPicPr>
        <p:blipFill>
          <a:blip r:embed="rId8"/>
          <a:stretch>
            <a:fillRect/>
          </a:stretch>
        </p:blipFill>
        <p:spPr>
          <a:xfrm>
            <a:off x="7478018" y="1979628"/>
            <a:ext cx="1600200" cy="561561"/>
          </a:xfrm>
          <a:prstGeom prst="rect">
            <a:avLst/>
          </a:prstGeom>
        </p:spPr>
      </p:pic>
      <p:pic>
        <p:nvPicPr>
          <p:cNvPr id="14" name="Picture 13">
            <a:extLst>
              <a:ext uri="{FF2B5EF4-FFF2-40B4-BE49-F238E27FC236}">
                <a16:creationId xmlns:a16="http://schemas.microsoft.com/office/drawing/2014/main" id="{6E2C35A6-542E-3975-198F-4F594244491D}"/>
              </a:ext>
            </a:extLst>
          </p:cNvPr>
          <p:cNvPicPr>
            <a:picLocks noChangeAspect="1"/>
          </p:cNvPicPr>
          <p:nvPr/>
        </p:nvPicPr>
        <p:blipFill>
          <a:blip r:embed="rId9"/>
          <a:stretch>
            <a:fillRect/>
          </a:stretch>
        </p:blipFill>
        <p:spPr>
          <a:xfrm>
            <a:off x="7662672" y="4659439"/>
            <a:ext cx="1434737" cy="766420"/>
          </a:xfrm>
          <a:prstGeom prst="rect">
            <a:avLst/>
          </a:prstGeom>
        </p:spPr>
      </p:pic>
      <p:pic>
        <p:nvPicPr>
          <p:cNvPr id="4" name="Picture 3">
            <a:extLst>
              <a:ext uri="{FF2B5EF4-FFF2-40B4-BE49-F238E27FC236}">
                <a16:creationId xmlns:a16="http://schemas.microsoft.com/office/drawing/2014/main" id="{B3E8D8DF-E8DD-423A-BB8A-6EE1F19990F6}"/>
              </a:ext>
            </a:extLst>
          </p:cNvPr>
          <p:cNvPicPr>
            <a:picLocks noChangeAspect="1"/>
          </p:cNvPicPr>
          <p:nvPr/>
        </p:nvPicPr>
        <p:blipFill>
          <a:blip r:embed="rId10"/>
          <a:stretch>
            <a:fillRect/>
          </a:stretch>
        </p:blipFill>
        <p:spPr>
          <a:xfrm>
            <a:off x="7077827" y="3692597"/>
            <a:ext cx="2019582" cy="466790"/>
          </a:xfrm>
          <a:prstGeom prst="rect">
            <a:avLst/>
          </a:prstGeom>
        </p:spPr>
      </p:pic>
      <p:pic>
        <p:nvPicPr>
          <p:cNvPr id="11" name="Picture 10" descr="A logo for a forum&#10;&#10;Description automatically generated">
            <a:extLst>
              <a:ext uri="{FF2B5EF4-FFF2-40B4-BE49-F238E27FC236}">
                <a16:creationId xmlns:a16="http://schemas.microsoft.com/office/drawing/2014/main" id="{00753552-90E5-E228-A063-4A9EE2C7F3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96200" y="5654629"/>
            <a:ext cx="1382018" cy="775870"/>
          </a:xfrm>
          <a:prstGeom prst="rect">
            <a:avLst/>
          </a:prstGeom>
        </p:spPr>
      </p:pic>
      <p:pic>
        <p:nvPicPr>
          <p:cNvPr id="15" name="Picture 14" descr="A red and white logo&#10;&#10;Description automatically generated">
            <a:extLst>
              <a:ext uri="{FF2B5EF4-FFF2-40B4-BE49-F238E27FC236}">
                <a16:creationId xmlns:a16="http://schemas.microsoft.com/office/drawing/2014/main" id="{0D42C718-9C64-AB6D-A7BF-A06EC34B03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49989" y="2701816"/>
            <a:ext cx="728229" cy="637200"/>
          </a:xfrm>
          <a:prstGeom prst="rect">
            <a:avLst/>
          </a:prstGeom>
        </p:spPr>
      </p:pic>
    </p:spTree>
    <p:extLst>
      <p:ext uri="{BB962C8B-B14F-4D97-AF65-F5344CB8AC3E}">
        <p14:creationId xmlns:p14="http://schemas.microsoft.com/office/powerpoint/2010/main" val="2523902114"/>
      </p:ext>
    </p:extLst>
  </p:cSld>
  <p:clrMapOvr>
    <a:masterClrMapping/>
  </p:clrMapOvr>
  <p:transition advClick="0" advTm="4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305701"/>
            <a:ext cx="7696200" cy="1143000"/>
          </a:xfrm>
        </p:spPr>
        <p:txBody>
          <a:bodyPr>
            <a:normAutofit/>
          </a:bodyPr>
          <a:lstStyle/>
          <a:p>
            <a:pPr algn="ctr" eaLnBrk="1" hangingPunct="1"/>
            <a:r>
              <a:rPr lang="en-US" sz="3200" dirty="0"/>
              <a:t>INITIATION WORKSHOP</a:t>
            </a:r>
            <a:br>
              <a:rPr lang="en-US" sz="3200" dirty="0"/>
            </a:br>
            <a:r>
              <a:rPr lang="en-US" sz="3200" b="1" i="1" dirty="0">
                <a:solidFill>
                  <a:srgbClr val="00B050"/>
                </a:solidFill>
              </a:rPr>
              <a:t>How Do We Welcome the Seeker?</a:t>
            </a:r>
            <a:endParaRPr lang="en-US" sz="2400" i="1" dirty="0">
              <a:solidFill>
                <a:srgbClr val="3AB03A"/>
              </a:solidFill>
            </a:endParaRPr>
          </a:p>
        </p:txBody>
      </p:sp>
      <p:sp>
        <p:nvSpPr>
          <p:cNvPr id="10243" name="Rectangle 3"/>
          <p:cNvSpPr>
            <a:spLocks noGrp="1" noChangeArrowheads="1"/>
          </p:cNvSpPr>
          <p:nvPr>
            <p:ph idx="1"/>
          </p:nvPr>
        </p:nvSpPr>
        <p:spPr>
          <a:xfrm>
            <a:off x="342900" y="1458765"/>
            <a:ext cx="8458200" cy="4495799"/>
          </a:xfrm>
        </p:spPr>
        <p:txBody>
          <a:bodyPr>
            <a:normAutofit/>
          </a:bodyPr>
          <a:lstStyle/>
          <a:p>
            <a:pPr algn="ctr" eaLnBrk="1" hangingPunct="1">
              <a:buNone/>
            </a:pPr>
            <a:r>
              <a:rPr lang="en-US" sz="3600" b="1" dirty="0"/>
              <a:t>CLOSING / SUMMARY</a:t>
            </a:r>
          </a:p>
          <a:p>
            <a:pPr lvl="3" eaLnBrk="1" hangingPunct="1"/>
            <a:r>
              <a:rPr lang="en-US" sz="2400" dirty="0"/>
              <a:t>Inviting—right tools</a:t>
            </a:r>
          </a:p>
          <a:p>
            <a:pPr lvl="3" eaLnBrk="1" hangingPunct="1"/>
            <a:r>
              <a:rPr lang="en-US" sz="2400" dirty="0"/>
              <a:t>Welcoming—right people </a:t>
            </a:r>
          </a:p>
          <a:p>
            <a:pPr lvl="3" eaLnBrk="1" hangingPunct="1"/>
            <a:r>
              <a:rPr lang="en-US" sz="2400" dirty="0"/>
              <a:t>Accommodating—right resources</a:t>
            </a:r>
          </a:p>
          <a:p>
            <a:pPr lvl="3" eaLnBrk="1" hangingPunct="1"/>
            <a:r>
              <a:rPr lang="en-US" sz="2400" dirty="0"/>
              <a:t> Accompaniment—right path </a:t>
            </a:r>
          </a:p>
        </p:txBody>
      </p:sp>
      <p:sp>
        <p:nvSpPr>
          <p:cNvPr id="3" name="Slide Number Placeholder 2">
            <a:extLst>
              <a:ext uri="{FF2B5EF4-FFF2-40B4-BE49-F238E27FC236}">
                <a16:creationId xmlns:a16="http://schemas.microsoft.com/office/drawing/2014/main" id="{E12A00D6-EDE4-44D8-A594-025A18494CB5}"/>
              </a:ext>
            </a:extLst>
          </p:cNvPr>
          <p:cNvSpPr>
            <a:spLocks noGrp="1"/>
          </p:cNvSpPr>
          <p:nvPr>
            <p:ph type="sldNum" sz="quarter" idx="12"/>
          </p:nvPr>
        </p:nvSpPr>
        <p:spPr>
          <a:xfrm>
            <a:off x="7531528" y="6400800"/>
            <a:ext cx="1600200" cy="457200"/>
          </a:xfrm>
        </p:spPr>
        <p:txBody>
          <a:bodyPr/>
          <a:lstStyle/>
          <a:p>
            <a:pPr>
              <a:defRPr/>
            </a:pPr>
            <a:fld id="{1F5B16B8-947D-4FBB-B241-B6415930DBA0}" type="slidenum">
              <a:rPr lang="en-US" smtClean="0"/>
              <a:pPr>
                <a:defRPr/>
              </a:pPr>
              <a:t>15</a:t>
            </a:fld>
            <a:endParaRPr lang="en-US" dirty="0"/>
          </a:p>
        </p:txBody>
      </p:sp>
      <p:pic>
        <p:nvPicPr>
          <p:cNvPr id="8" name="Picture 7">
            <a:extLst>
              <a:ext uri="{FF2B5EF4-FFF2-40B4-BE49-F238E27FC236}">
                <a16:creationId xmlns:a16="http://schemas.microsoft.com/office/drawing/2014/main" id="{90E09826-2FE5-A2CF-C899-329D363114C1}"/>
              </a:ext>
            </a:extLst>
          </p:cNvPr>
          <p:cNvPicPr>
            <a:picLocks noChangeAspect="1"/>
          </p:cNvPicPr>
          <p:nvPr/>
        </p:nvPicPr>
        <p:blipFill>
          <a:blip r:embed="rId3"/>
          <a:stretch>
            <a:fillRect/>
          </a:stretch>
        </p:blipFill>
        <p:spPr>
          <a:xfrm>
            <a:off x="7239000" y="4114800"/>
            <a:ext cx="1305107" cy="1657581"/>
          </a:xfrm>
          <a:prstGeom prst="rect">
            <a:avLst/>
          </a:prstGeom>
        </p:spPr>
      </p:pic>
    </p:spTree>
    <p:extLst>
      <p:ext uri="{BB962C8B-B14F-4D97-AF65-F5344CB8AC3E}">
        <p14:creationId xmlns:p14="http://schemas.microsoft.com/office/powerpoint/2010/main" val="3331583546"/>
      </p:ext>
    </p:extLst>
  </p:cSld>
  <p:clrMapOvr>
    <a:masterClrMapping/>
  </p:clrMapOvr>
  <p:transition advClick="0" advTm="4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DC4408D-97BF-4885-8F66-A47043ADD0C7}"/>
              </a:ext>
            </a:extLst>
          </p:cNvPr>
          <p:cNvSpPr>
            <a:spLocks noGrp="1" noChangeArrowheads="1"/>
          </p:cNvSpPr>
          <p:nvPr>
            <p:ph type="title"/>
          </p:nvPr>
        </p:nvSpPr>
        <p:spPr>
          <a:xfrm>
            <a:off x="686366" y="342901"/>
            <a:ext cx="8229600" cy="1143000"/>
          </a:xfrm>
        </p:spPr>
        <p:txBody>
          <a:bodyPr>
            <a:normAutofit fontScale="90000"/>
          </a:bodyPr>
          <a:lstStyle/>
          <a:p>
            <a:pPr algn="ctr" eaLnBrk="1" hangingPunct="1"/>
            <a:r>
              <a:rPr lang="en-US" dirty="0"/>
              <a:t>INITIATION WORKSHOP</a:t>
            </a:r>
            <a:br>
              <a:rPr lang="en-US" dirty="0"/>
            </a:br>
            <a:r>
              <a:rPr lang="en-US" dirty="0"/>
              <a:t> </a:t>
            </a:r>
            <a:r>
              <a:rPr lang="en-US" b="1" i="1" dirty="0">
                <a:solidFill>
                  <a:srgbClr val="00B050"/>
                </a:solidFill>
              </a:rPr>
              <a:t>How Do We Welcome the Seeker?</a:t>
            </a:r>
            <a:endParaRPr lang="en-US" sz="2500" i="1" dirty="0">
              <a:solidFill>
                <a:schemeClr val="accent5">
                  <a:lumMod val="75000"/>
                </a:schemeClr>
              </a:solidFill>
            </a:endParaRPr>
          </a:p>
        </p:txBody>
      </p:sp>
      <p:sp>
        <p:nvSpPr>
          <p:cNvPr id="13315" name="Rectangle 3"/>
          <p:cNvSpPr>
            <a:spLocks noGrp="1" noChangeArrowheads="1"/>
          </p:cNvSpPr>
          <p:nvPr>
            <p:ph idx="1"/>
          </p:nvPr>
        </p:nvSpPr>
        <p:spPr>
          <a:xfrm>
            <a:off x="255351" y="2032329"/>
            <a:ext cx="8633298" cy="4363663"/>
          </a:xfrm>
        </p:spPr>
        <p:txBody>
          <a:bodyPr/>
          <a:lstStyle/>
          <a:p>
            <a:pPr algn="ctr" eaLnBrk="1" hangingPunct="1">
              <a:lnSpc>
                <a:spcPct val="80000"/>
              </a:lnSpc>
              <a:buNone/>
            </a:pPr>
            <a:r>
              <a:rPr lang="en-US" sz="4000" b="1" dirty="0"/>
              <a:t>QUESTIONS</a:t>
            </a:r>
          </a:p>
        </p:txBody>
      </p:sp>
      <p:sp>
        <p:nvSpPr>
          <p:cNvPr id="2" name="Slide Number Placeholder 1">
            <a:extLst>
              <a:ext uri="{FF2B5EF4-FFF2-40B4-BE49-F238E27FC236}">
                <a16:creationId xmlns:a16="http://schemas.microsoft.com/office/drawing/2014/main" id="{D9F19D68-B72F-4736-B5F9-92D451F14ED8}"/>
              </a:ext>
            </a:extLst>
          </p:cNvPr>
          <p:cNvSpPr>
            <a:spLocks noGrp="1"/>
          </p:cNvSpPr>
          <p:nvPr>
            <p:ph type="sldNum" sz="quarter" idx="12"/>
          </p:nvPr>
        </p:nvSpPr>
        <p:spPr>
          <a:xfrm>
            <a:off x="7522384" y="6395992"/>
            <a:ext cx="1600200" cy="457200"/>
          </a:xfrm>
        </p:spPr>
        <p:txBody>
          <a:bodyPr/>
          <a:lstStyle/>
          <a:p>
            <a:pPr>
              <a:defRPr/>
            </a:pPr>
            <a:fld id="{1F5B16B8-947D-4FBB-B241-B6415930DBA0}" type="slidenum">
              <a:rPr lang="en-US" smtClean="0"/>
              <a:pPr>
                <a:defRPr/>
              </a:pPr>
              <a:t>16</a:t>
            </a:fld>
            <a:endParaRPr lang="en-US" dirty="0"/>
          </a:p>
        </p:txBody>
      </p:sp>
      <p:cxnSp>
        <p:nvCxnSpPr>
          <p:cNvPr id="4" name="Straight Connector 3"/>
          <p:cNvCxnSpPr/>
          <p:nvPr/>
        </p:nvCxnSpPr>
        <p:spPr bwMode="auto">
          <a:xfrm>
            <a:off x="381000" y="1828800"/>
            <a:ext cx="814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 name="Google Shape;232;p33">
            <a:extLst>
              <a:ext uri="{FF2B5EF4-FFF2-40B4-BE49-F238E27FC236}">
                <a16:creationId xmlns:a16="http://schemas.microsoft.com/office/drawing/2014/main" id="{F0F60CD4-6554-E3D1-655D-9ECA693A8A14}"/>
              </a:ext>
            </a:extLst>
          </p:cNvPr>
          <p:cNvPicPr preferRelativeResize="0"/>
          <p:nvPr/>
        </p:nvPicPr>
        <p:blipFill>
          <a:blip r:embed="rId3">
            <a:alphaModFix/>
          </a:blip>
          <a:stretch>
            <a:fillRect/>
          </a:stretch>
        </p:blipFill>
        <p:spPr>
          <a:xfrm>
            <a:off x="2426509" y="2587543"/>
            <a:ext cx="5162550" cy="3181350"/>
          </a:xfrm>
          <a:prstGeom prst="rect">
            <a:avLst/>
          </a:prstGeom>
          <a:noFill/>
          <a:ln>
            <a:noFill/>
          </a:ln>
        </p:spPr>
      </p:pic>
    </p:spTree>
    <p:extLst>
      <p:ext uri="{BB962C8B-B14F-4D97-AF65-F5344CB8AC3E}">
        <p14:creationId xmlns:p14="http://schemas.microsoft.com/office/powerpoint/2010/main" val="2688660062"/>
      </p:ext>
    </p:extLst>
  </p:cSld>
  <p:clrMapOvr>
    <a:masterClrMapping/>
  </p:clrMapOvr>
  <p:transition advClick="0" advTm="5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5DC4408D-97BF-4885-8F66-A47043ADD0C7}"/>
              </a:ext>
            </a:extLst>
          </p:cNvPr>
          <p:cNvSpPr>
            <a:spLocks noGrp="1" noChangeArrowheads="1"/>
          </p:cNvSpPr>
          <p:nvPr>
            <p:ph type="title"/>
          </p:nvPr>
        </p:nvSpPr>
        <p:spPr>
          <a:xfrm>
            <a:off x="892984" y="228601"/>
            <a:ext cx="8229600" cy="1396670"/>
          </a:xfrm>
        </p:spPr>
        <p:txBody>
          <a:bodyPr>
            <a:normAutofit/>
          </a:bodyPr>
          <a:lstStyle/>
          <a:p>
            <a:pPr algn="ctr" eaLnBrk="1" hangingPunct="1"/>
            <a:r>
              <a:rPr lang="en-US" dirty="0"/>
              <a:t>INITIATION WORKSHOP</a:t>
            </a:r>
            <a:br>
              <a:rPr lang="en-US" dirty="0"/>
            </a:br>
            <a:r>
              <a:rPr lang="en-US" b="1" i="1" dirty="0">
                <a:solidFill>
                  <a:schemeClr val="bg2">
                    <a:lumMod val="50000"/>
                  </a:schemeClr>
                </a:solidFill>
              </a:rPr>
              <a:t> COMING SOON . . . . .</a:t>
            </a:r>
            <a:endParaRPr lang="en-US" sz="2500" b="1" i="1" dirty="0">
              <a:solidFill>
                <a:schemeClr val="bg2">
                  <a:lumMod val="50000"/>
                </a:schemeClr>
              </a:solidFill>
            </a:endParaRPr>
          </a:p>
        </p:txBody>
      </p:sp>
      <p:sp>
        <p:nvSpPr>
          <p:cNvPr id="13315" name="Rectangle 3"/>
          <p:cNvSpPr>
            <a:spLocks noGrp="1" noChangeArrowheads="1"/>
          </p:cNvSpPr>
          <p:nvPr>
            <p:ph idx="1"/>
          </p:nvPr>
        </p:nvSpPr>
        <p:spPr>
          <a:xfrm>
            <a:off x="826037" y="1828801"/>
            <a:ext cx="8229600" cy="4567192"/>
          </a:xfrm>
        </p:spPr>
        <p:txBody>
          <a:bodyPr>
            <a:normAutofit fontScale="25000" lnSpcReduction="20000"/>
          </a:bodyPr>
          <a:lstStyle/>
          <a:p>
            <a:pPr marL="0" indent="0" algn="ctr">
              <a:spcBef>
                <a:spcPts val="0"/>
              </a:spcBef>
              <a:spcAft>
                <a:spcPts val="0"/>
              </a:spcAft>
              <a:buNone/>
            </a:pPr>
            <a:r>
              <a:rPr lang="en-US" sz="14400" b="1" dirty="0">
                <a:solidFill>
                  <a:schemeClr val="bg2">
                    <a:lumMod val="50000"/>
                  </a:schemeClr>
                </a:solidFill>
              </a:rPr>
              <a:t>SPRING 2024 INITIATION WORKSHOP</a:t>
            </a:r>
          </a:p>
          <a:p>
            <a:pPr marL="0" indent="0" algn="ctr">
              <a:spcBef>
                <a:spcPts val="0"/>
              </a:spcBef>
              <a:spcAft>
                <a:spcPts val="0"/>
              </a:spcAft>
              <a:buNone/>
            </a:pPr>
            <a:endParaRPr lang="en-US" sz="11100" b="1" dirty="0">
              <a:solidFill>
                <a:schemeClr val="bg2">
                  <a:lumMod val="50000"/>
                </a:schemeClr>
              </a:solidFill>
            </a:endParaRPr>
          </a:p>
          <a:p>
            <a:pPr marL="0" indent="0" algn="ctr">
              <a:spcBef>
                <a:spcPts val="0"/>
              </a:spcBef>
              <a:spcAft>
                <a:spcPts val="0"/>
              </a:spcAft>
              <a:buNone/>
            </a:pPr>
            <a:r>
              <a:rPr lang="en-US" sz="16000" b="1" i="1" dirty="0">
                <a:solidFill>
                  <a:srgbClr val="00B050"/>
                </a:solidFill>
              </a:rPr>
              <a:t>“</a:t>
            </a:r>
            <a:r>
              <a:rPr lang="en-US" sz="16000" b="1" i="1" dirty="0">
                <a:solidFill>
                  <a:srgbClr val="3AB03A"/>
                </a:solidFill>
              </a:rPr>
              <a:t>What Keeps an RCIA Director Up at Night?  Q&amp;A”</a:t>
            </a:r>
          </a:p>
          <a:p>
            <a:pPr marL="0" indent="0">
              <a:buNone/>
            </a:pPr>
            <a:endParaRPr lang="en-US" sz="6600" dirty="0">
              <a:solidFill>
                <a:srgbClr val="3AB03A"/>
              </a:solidFill>
            </a:endParaRPr>
          </a:p>
          <a:p>
            <a:pPr marL="0" lvl="0" indent="0" rtl="0">
              <a:lnSpc>
                <a:spcPct val="100000"/>
              </a:lnSpc>
              <a:spcBef>
                <a:spcPts val="0"/>
              </a:spcBef>
              <a:spcAft>
                <a:spcPts val="0"/>
              </a:spcAft>
              <a:buNone/>
            </a:pPr>
            <a:r>
              <a:rPr lang="en-US" sz="4000" dirty="0"/>
              <a:t>	</a:t>
            </a:r>
          </a:p>
          <a:p>
            <a:pPr marL="0" lvl="0" indent="0" rtl="0">
              <a:lnSpc>
                <a:spcPct val="100000"/>
              </a:lnSpc>
              <a:spcBef>
                <a:spcPts val="0"/>
              </a:spcBef>
              <a:spcAft>
                <a:spcPts val="0"/>
              </a:spcAft>
              <a:buNone/>
            </a:pPr>
            <a:endParaRPr lang="en-US" sz="36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36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endParaRPr lang="en-US" sz="3600" b="1" dirty="0">
              <a:solidFill>
                <a:schemeClr val="bg2">
                  <a:lumMod val="50000"/>
                </a:schemeClr>
              </a:solidFill>
              <a:latin typeface="Arial"/>
              <a:ea typeface="Arial"/>
              <a:cs typeface="Arial"/>
              <a:sym typeface="Arial"/>
            </a:endParaRPr>
          </a:p>
          <a:p>
            <a:pPr marL="0" lvl="0" indent="0" rtl="0">
              <a:lnSpc>
                <a:spcPct val="100000"/>
              </a:lnSpc>
              <a:spcBef>
                <a:spcPts val="0"/>
              </a:spcBef>
              <a:spcAft>
                <a:spcPts val="0"/>
              </a:spcAft>
              <a:buNone/>
            </a:pPr>
            <a:r>
              <a:rPr lang="en-US" sz="3600" b="1" dirty="0">
                <a:solidFill>
                  <a:schemeClr val="bg2">
                    <a:lumMod val="50000"/>
                  </a:schemeClr>
                </a:solidFill>
                <a:latin typeface="Arial"/>
                <a:ea typeface="Arial"/>
                <a:cs typeface="Arial"/>
                <a:sym typeface="Arial"/>
              </a:rPr>
              <a:t>                                                    </a:t>
            </a:r>
          </a:p>
          <a:p>
            <a:pPr marL="0" lvl="0" indent="0" rtl="0">
              <a:lnSpc>
                <a:spcPct val="170000"/>
              </a:lnSpc>
              <a:spcBef>
                <a:spcPts val="0"/>
              </a:spcBef>
              <a:spcAft>
                <a:spcPts val="0"/>
              </a:spcAft>
              <a:buNone/>
            </a:pPr>
            <a:r>
              <a:rPr lang="en-US" sz="3600" b="1" dirty="0">
                <a:solidFill>
                  <a:schemeClr val="bg2">
                    <a:lumMod val="50000"/>
                  </a:schemeClr>
                </a:solidFill>
                <a:latin typeface="Arial"/>
                <a:ea typeface="Arial"/>
                <a:cs typeface="Arial"/>
                <a:sym typeface="Arial"/>
              </a:rPr>
              <a:t>			</a:t>
            </a:r>
            <a:r>
              <a:rPr lang="en-US" sz="9600" b="1" i="1" dirty="0">
                <a:solidFill>
                  <a:schemeClr val="bg2">
                    <a:lumMod val="50000"/>
                  </a:schemeClr>
                </a:solidFill>
                <a:latin typeface="Arial"/>
                <a:ea typeface="Arial"/>
                <a:cs typeface="Arial"/>
                <a:sym typeface="Arial"/>
              </a:rPr>
              <a:t>Tuesday, May 14, 2024 at 1pm (English)</a:t>
            </a:r>
          </a:p>
          <a:p>
            <a:pPr marL="0" lvl="0" indent="0" rtl="0">
              <a:lnSpc>
                <a:spcPct val="170000"/>
              </a:lnSpc>
              <a:spcBef>
                <a:spcPts val="0"/>
              </a:spcBef>
              <a:spcAft>
                <a:spcPts val="0"/>
              </a:spcAft>
              <a:buNone/>
            </a:pPr>
            <a:r>
              <a:rPr lang="en-US" sz="9600" b="1" i="1" dirty="0">
                <a:solidFill>
                  <a:schemeClr val="bg2">
                    <a:lumMod val="50000"/>
                  </a:schemeClr>
                </a:solidFill>
                <a:latin typeface="Arial"/>
                <a:ea typeface="Arial"/>
                <a:cs typeface="Arial"/>
                <a:sym typeface="Arial"/>
              </a:rPr>
              <a:t>			Tuesday, May 21, 2024 at 6:30pm (Spanish)</a:t>
            </a:r>
          </a:p>
        </p:txBody>
      </p:sp>
      <p:sp>
        <p:nvSpPr>
          <p:cNvPr id="2" name="Slide Number Placeholder 1">
            <a:extLst>
              <a:ext uri="{FF2B5EF4-FFF2-40B4-BE49-F238E27FC236}">
                <a16:creationId xmlns:a16="http://schemas.microsoft.com/office/drawing/2014/main" id="{D9F19D68-B72F-4736-B5F9-92D451F14ED8}"/>
              </a:ext>
            </a:extLst>
          </p:cNvPr>
          <p:cNvSpPr>
            <a:spLocks noGrp="1"/>
          </p:cNvSpPr>
          <p:nvPr>
            <p:ph type="sldNum" sz="quarter" idx="12"/>
          </p:nvPr>
        </p:nvSpPr>
        <p:spPr>
          <a:xfrm>
            <a:off x="7522384" y="6395992"/>
            <a:ext cx="1600200" cy="457200"/>
          </a:xfrm>
        </p:spPr>
        <p:txBody>
          <a:bodyPr/>
          <a:lstStyle/>
          <a:p>
            <a:pPr>
              <a:defRPr/>
            </a:pPr>
            <a:fld id="{1F5B16B8-947D-4FBB-B241-B6415930DBA0}" type="slidenum">
              <a:rPr lang="en-US" smtClean="0"/>
              <a:pPr>
                <a:defRPr/>
              </a:pPr>
              <a:t>17</a:t>
            </a:fld>
            <a:endParaRPr lang="en-US" dirty="0"/>
          </a:p>
        </p:txBody>
      </p:sp>
      <p:cxnSp>
        <p:nvCxnSpPr>
          <p:cNvPr id="4" name="Straight Connector 3"/>
          <p:cNvCxnSpPr/>
          <p:nvPr/>
        </p:nvCxnSpPr>
        <p:spPr bwMode="auto">
          <a:xfrm>
            <a:off x="381000" y="1828800"/>
            <a:ext cx="814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09594033"/>
      </p:ext>
    </p:extLst>
  </p:cSld>
  <p:clrMapOvr>
    <a:masterClrMapping/>
  </p:clrMapOvr>
  <p:transition advClick="0" advTm="5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342900"/>
            <a:ext cx="8153400" cy="1295400"/>
          </a:xfrm>
        </p:spPr>
        <p:txBody>
          <a:bodyPr>
            <a:normAutofit fontScale="90000"/>
          </a:bodyPr>
          <a:lstStyle/>
          <a:p>
            <a:pPr algn="ctr" eaLnBrk="1" hangingPunct="1"/>
            <a:r>
              <a:rPr lang="en-US" dirty="0"/>
              <a:t>INITIATION WORKSHOP</a:t>
            </a:r>
            <a:br>
              <a:rPr lang="en-US" dirty="0"/>
            </a:br>
            <a:r>
              <a:rPr lang="en-US" b="1" i="1" dirty="0">
                <a:solidFill>
                  <a:srgbClr val="00B050"/>
                </a:solidFill>
              </a:rPr>
              <a:t>How Do We Welcome the Seeker?</a:t>
            </a:r>
            <a:endParaRPr lang="en-US" sz="2500" i="1" dirty="0">
              <a:solidFill>
                <a:srgbClr val="3AB03A"/>
              </a:solidFill>
            </a:endParaRPr>
          </a:p>
        </p:txBody>
      </p:sp>
      <p:sp>
        <p:nvSpPr>
          <p:cNvPr id="3075" name="Rectangle 3"/>
          <p:cNvSpPr>
            <a:spLocks noGrp="1" noChangeArrowheads="1"/>
          </p:cNvSpPr>
          <p:nvPr>
            <p:ph idx="1"/>
          </p:nvPr>
        </p:nvSpPr>
        <p:spPr>
          <a:xfrm>
            <a:off x="1330412" y="1066800"/>
            <a:ext cx="7315200" cy="4921631"/>
          </a:xfrm>
        </p:spPr>
        <p:txBody>
          <a:bodyPr>
            <a:normAutofit/>
          </a:bodyPr>
          <a:lstStyle/>
          <a:p>
            <a:pPr eaLnBrk="1" hangingPunct="1">
              <a:lnSpc>
                <a:spcPct val="80000"/>
              </a:lnSpc>
            </a:pPr>
            <a:endParaRPr lang="en-US" sz="2000" dirty="0"/>
          </a:p>
          <a:p>
            <a:pPr marL="0" indent="0" algn="ctr">
              <a:buNone/>
            </a:pPr>
            <a:r>
              <a:rPr lang="en-US" sz="4400" b="1" dirty="0"/>
              <a:t>CLOSING PRAYER</a:t>
            </a:r>
          </a:p>
          <a:p>
            <a:pPr marL="0" marR="0" indent="0">
              <a:spcBef>
                <a:spcPts val="0"/>
              </a:spcBef>
              <a:spcAft>
                <a:spcPts val="0"/>
              </a:spcAft>
              <a:buNone/>
            </a:pPr>
            <a:endParaRPr lang="en-US" sz="2000" dirty="0">
              <a:solidFill>
                <a:srgbClr val="333333"/>
              </a:solidFill>
              <a:effectLst/>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sz="2000" dirty="0">
              <a:solidFill>
                <a:srgbClr val="333333"/>
              </a:solidFill>
              <a:ea typeface="Calibri" panose="020F0502020204030204" pitchFamily="34" charset="0"/>
              <a:cs typeface="Arial" panose="020B0604020202020204" pitchFamily="34" charset="0"/>
            </a:endParaRPr>
          </a:p>
          <a:p>
            <a:pPr marL="0" marR="0" indent="0">
              <a:spcBef>
                <a:spcPts val="0"/>
              </a:spcBef>
              <a:spcAft>
                <a:spcPts val="0"/>
              </a:spcAft>
              <a:buNone/>
            </a:pPr>
            <a:endParaRPr lang="en-US" sz="2000" dirty="0">
              <a:solidFill>
                <a:srgbClr val="333333"/>
              </a:solidFill>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333333"/>
                </a:solidFill>
                <a:effectLst/>
                <a:ea typeface="Calibri" panose="020F0502020204030204" pitchFamily="34" charset="0"/>
                <a:cs typeface="Arial" panose="020B0604020202020204" pitchFamily="34" charset="0"/>
              </a:rPr>
              <a:t>God of all, we Thank You for your greatness and praise You for your goodness.  We are grateful for calling us to this ministry.   </a:t>
            </a:r>
            <a:r>
              <a:rPr lang="en-US" dirty="0">
                <a:solidFill>
                  <a:srgbClr val="333333"/>
                </a:solidFill>
                <a:ea typeface="Calibri" panose="020F0502020204030204" pitchFamily="34" charset="0"/>
                <a:cs typeface="Arial" panose="020B0604020202020204" pitchFamily="34" charset="0"/>
              </a:rPr>
              <a:t>May our sharing today inspire us, Lord, to grow in our ministry as directors, catechists, sponsors, and lay faithful.  In our roles, may we serve the whole family of believers and bring them closer to you.  </a:t>
            </a:r>
            <a:r>
              <a:rPr lang="en-US" dirty="0">
                <a:solidFill>
                  <a:srgbClr val="000000"/>
                </a:solidFill>
                <a:effectLst/>
                <a:ea typeface="Calibri" panose="020F0502020204030204" pitchFamily="34" charset="0"/>
                <a:cs typeface="Arial" panose="020B0604020202020204" pitchFamily="34" charset="0"/>
              </a:rPr>
              <a:t>We pray through Christ, Our Lord.</a:t>
            </a:r>
            <a:r>
              <a:rPr lang="en-US" dirty="0">
                <a:solidFill>
                  <a:srgbClr val="333333"/>
                </a:solidFill>
                <a:effectLst/>
                <a:ea typeface="Calibri" panose="020F0502020204030204" pitchFamily="34" charset="0"/>
                <a:cs typeface="Arial" panose="020B0604020202020204" pitchFamily="34" charset="0"/>
              </a:rPr>
              <a:t>  Amen. </a:t>
            </a:r>
            <a:endParaRPr lang="en-US" dirty="0">
              <a:effectLst/>
              <a:ea typeface="Calibri" panose="020F0502020204030204" pitchFamily="34" charset="0"/>
              <a:cs typeface="Arial" panose="020B0604020202020204" pitchFamily="34" charset="0"/>
            </a:endParaRPr>
          </a:p>
          <a:p>
            <a:pPr algn="ctr" eaLnBrk="1" hangingPunct="1">
              <a:lnSpc>
                <a:spcPct val="80000"/>
              </a:lnSpc>
              <a:buFont typeface="Wingdings" pitchFamily="2" charset="2"/>
              <a:buNone/>
            </a:pPr>
            <a:endParaRPr lang="en-US" sz="1900" dirty="0"/>
          </a:p>
        </p:txBody>
      </p:sp>
      <p:sp>
        <p:nvSpPr>
          <p:cNvPr id="3" name="Slide Number Placeholder 2">
            <a:extLst>
              <a:ext uri="{FF2B5EF4-FFF2-40B4-BE49-F238E27FC236}">
                <a16:creationId xmlns:a16="http://schemas.microsoft.com/office/drawing/2014/main" id="{489A5B93-01DA-4BFD-8165-2DB077810533}"/>
              </a:ext>
            </a:extLst>
          </p:cNvPr>
          <p:cNvSpPr>
            <a:spLocks noGrp="1"/>
          </p:cNvSpPr>
          <p:nvPr>
            <p:ph type="sldNum" sz="quarter" idx="12"/>
          </p:nvPr>
        </p:nvSpPr>
        <p:spPr>
          <a:xfrm>
            <a:off x="7505700" y="6391656"/>
            <a:ext cx="1600200" cy="457200"/>
          </a:xfrm>
        </p:spPr>
        <p:txBody>
          <a:bodyPr/>
          <a:lstStyle/>
          <a:p>
            <a:pPr>
              <a:defRPr/>
            </a:pPr>
            <a:fld id="{1F5B16B8-947D-4FBB-B241-B6415930DBA0}" type="slidenum">
              <a:rPr lang="en-US" smtClean="0"/>
              <a:pPr>
                <a:defRPr/>
              </a:pPr>
              <a:t>18</a:t>
            </a:fld>
            <a:endParaRPr lang="en-US" dirty="0"/>
          </a:p>
        </p:txBody>
      </p:sp>
      <p:pic>
        <p:nvPicPr>
          <p:cNvPr id="2" name="Picture 1">
            <a:extLst>
              <a:ext uri="{FF2B5EF4-FFF2-40B4-BE49-F238E27FC236}">
                <a16:creationId xmlns:a16="http://schemas.microsoft.com/office/drawing/2014/main" id="{921E8BF1-ACBF-EE5A-E028-4B9D7D3C8AFF}"/>
              </a:ext>
            </a:extLst>
          </p:cNvPr>
          <p:cNvPicPr>
            <a:picLocks noChangeAspect="1"/>
          </p:cNvPicPr>
          <p:nvPr/>
        </p:nvPicPr>
        <p:blipFill>
          <a:blip r:embed="rId3"/>
          <a:stretch>
            <a:fillRect/>
          </a:stretch>
        </p:blipFill>
        <p:spPr>
          <a:xfrm>
            <a:off x="1219200" y="1773158"/>
            <a:ext cx="1012024" cy="1353429"/>
          </a:xfrm>
          <a:prstGeom prst="rect">
            <a:avLst/>
          </a:prstGeom>
        </p:spPr>
      </p:pic>
    </p:spTree>
    <p:extLst>
      <p:ext uri="{BB962C8B-B14F-4D97-AF65-F5344CB8AC3E}">
        <p14:creationId xmlns:p14="http://schemas.microsoft.com/office/powerpoint/2010/main" val="2741038467"/>
      </p:ext>
    </p:extLst>
  </p:cSld>
  <p:clrMapOvr>
    <a:masterClrMapping/>
  </p:clrMapOvr>
  <p:transition advClick="0" advTm="4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43000" y="303074"/>
            <a:ext cx="7620000" cy="916126"/>
          </a:xfrm>
        </p:spPr>
        <p:txBody>
          <a:bodyPr>
            <a:normAutofit/>
          </a:bodyPr>
          <a:lstStyle/>
          <a:p>
            <a:pPr algn="ctr" eaLnBrk="1" hangingPunct="1"/>
            <a:r>
              <a:rPr lang="en-US" sz="3600" dirty="0">
                <a:solidFill>
                  <a:schemeClr val="bg2">
                    <a:lumMod val="50000"/>
                  </a:schemeClr>
                </a:solidFill>
              </a:rPr>
              <a:t>WINTER 2024 INITIATION WORKSHOP</a:t>
            </a:r>
          </a:p>
        </p:txBody>
      </p:sp>
      <p:sp>
        <p:nvSpPr>
          <p:cNvPr id="3075" name="Rectangle 3"/>
          <p:cNvSpPr>
            <a:spLocks noGrp="1" noChangeArrowheads="1"/>
          </p:cNvSpPr>
          <p:nvPr>
            <p:ph idx="1"/>
          </p:nvPr>
        </p:nvSpPr>
        <p:spPr>
          <a:xfrm>
            <a:off x="914400" y="1393825"/>
            <a:ext cx="8001000" cy="4930775"/>
          </a:xfrm>
        </p:spPr>
        <p:txBody>
          <a:bodyPr>
            <a:normAutofit/>
          </a:bodyPr>
          <a:lstStyle/>
          <a:p>
            <a:pPr marL="0" indent="0" algn="ctr">
              <a:buNone/>
            </a:pPr>
            <a:endParaRPr lang="en-US" sz="1800" b="1" i="1" dirty="0">
              <a:solidFill>
                <a:srgbClr val="FF0000"/>
              </a:solidFill>
            </a:endParaRPr>
          </a:p>
          <a:p>
            <a:pPr marL="0" indent="0">
              <a:buNone/>
            </a:pPr>
            <a:endParaRPr lang="en-US" sz="500" dirty="0"/>
          </a:p>
          <a:p>
            <a:pPr marL="0" indent="0" algn="ctr">
              <a:spcBef>
                <a:spcPts val="0"/>
              </a:spcBef>
              <a:spcAft>
                <a:spcPts val="0"/>
              </a:spcAft>
              <a:buNone/>
            </a:pPr>
            <a:endParaRPr lang="en-US" sz="4400" b="1" dirty="0">
              <a:solidFill>
                <a:schemeClr val="accent1">
                  <a:lumMod val="50000"/>
                </a:schemeClr>
              </a:solidFill>
            </a:endParaRPr>
          </a:p>
          <a:p>
            <a:pPr marL="0" indent="0" algn="ctr">
              <a:spcBef>
                <a:spcPts val="0"/>
              </a:spcBef>
              <a:spcAft>
                <a:spcPts val="0"/>
              </a:spcAft>
              <a:buNone/>
            </a:pPr>
            <a:endParaRPr lang="en-US" sz="1200" b="1" dirty="0">
              <a:solidFill>
                <a:schemeClr val="accent1">
                  <a:lumMod val="50000"/>
                </a:schemeClr>
              </a:solidFill>
            </a:endParaRPr>
          </a:p>
          <a:p>
            <a:pPr marL="0" indent="0" algn="ctr">
              <a:spcBef>
                <a:spcPts val="0"/>
              </a:spcBef>
              <a:spcAft>
                <a:spcPts val="0"/>
              </a:spcAft>
              <a:buNone/>
            </a:pPr>
            <a:r>
              <a:rPr lang="en-US" sz="3900" b="1" dirty="0">
                <a:solidFill>
                  <a:schemeClr val="accent1">
                    <a:lumMod val="50000"/>
                  </a:schemeClr>
                </a:solidFill>
              </a:rPr>
              <a:t>DARLEINE ARCE HERNANDEZ</a:t>
            </a:r>
          </a:p>
          <a:p>
            <a:pPr marL="0" indent="0" algn="ctr">
              <a:spcBef>
                <a:spcPts val="0"/>
              </a:spcBef>
              <a:spcAft>
                <a:spcPts val="0"/>
              </a:spcAft>
              <a:buNone/>
            </a:pPr>
            <a:r>
              <a:rPr lang="en-US" sz="3900" b="1" i="1" dirty="0">
                <a:solidFill>
                  <a:schemeClr val="accent1">
                    <a:lumMod val="50000"/>
                  </a:schemeClr>
                </a:solidFill>
              </a:rPr>
              <a:t>CHAIRPERSON</a:t>
            </a:r>
          </a:p>
          <a:p>
            <a:pPr marL="457200" lvl="0" indent="-342900" algn="l" rtl="0">
              <a:lnSpc>
                <a:spcPct val="100000"/>
              </a:lnSpc>
              <a:spcBef>
                <a:spcPts val="0"/>
              </a:spcBef>
              <a:spcAft>
                <a:spcPts val="0"/>
              </a:spcAft>
              <a:buSzPts val="1800"/>
              <a:buFont typeface="Arial"/>
              <a:buChar char="●"/>
            </a:pPr>
            <a:r>
              <a:rPr lang="en-US" sz="2800" dirty="0">
                <a:ea typeface="Arial"/>
                <a:cs typeface="Arial"/>
                <a:sym typeface="Arial"/>
              </a:rPr>
              <a:t>Archdiocesan Forum for the RCIA (Members, Blog Articles, Workshops):  </a:t>
            </a:r>
            <a:r>
              <a:rPr lang="en-US" sz="2800" u="sng" dirty="0">
                <a:solidFill>
                  <a:schemeClr val="hlink"/>
                </a:solidFill>
                <a:ea typeface="Arial"/>
                <a:cs typeface="Arial"/>
                <a:sym typeface="Arial"/>
                <a:hlinkClick r:id="rId3"/>
              </a:rPr>
              <a:t>https://rciaatlanta.org/</a:t>
            </a:r>
            <a:endParaRPr lang="en-US" sz="2800" dirty="0">
              <a:ea typeface="Arial"/>
              <a:cs typeface="Arial"/>
              <a:sym typeface="Arial"/>
            </a:endParaRPr>
          </a:p>
          <a:p>
            <a:pPr marL="0" indent="0" algn="ctr">
              <a:spcBef>
                <a:spcPts val="0"/>
              </a:spcBef>
              <a:spcAft>
                <a:spcPts val="0"/>
              </a:spcAft>
              <a:buNone/>
            </a:pPr>
            <a:endParaRPr lang="en-US" sz="2800" b="1" i="1" dirty="0">
              <a:solidFill>
                <a:schemeClr val="accent1">
                  <a:lumMod val="50000"/>
                </a:schemeClr>
              </a:solidFill>
            </a:endParaRPr>
          </a:p>
          <a:p>
            <a:pPr marL="0" indent="0" algn="ctr">
              <a:spcBef>
                <a:spcPts val="0"/>
              </a:spcBef>
              <a:buNone/>
            </a:pPr>
            <a:endParaRPr lang="en-US" sz="2800" b="1" i="1" dirty="0">
              <a:solidFill>
                <a:srgbClr val="336666"/>
              </a:solidFill>
            </a:endParaRPr>
          </a:p>
          <a:p>
            <a:pPr marL="0" indent="0" algn="ctr">
              <a:spcBef>
                <a:spcPts val="0"/>
              </a:spcBef>
              <a:buNone/>
            </a:pPr>
            <a:r>
              <a:rPr lang="en-US" sz="2800" b="1" i="1" dirty="0">
                <a:solidFill>
                  <a:srgbClr val="336666"/>
                </a:solidFill>
              </a:rPr>
              <a:t> </a:t>
            </a:r>
            <a:endParaRPr lang="en-US" sz="1900" dirty="0"/>
          </a:p>
        </p:txBody>
      </p:sp>
      <p:sp>
        <p:nvSpPr>
          <p:cNvPr id="2" name="Slide Number Placeholder 1">
            <a:extLst>
              <a:ext uri="{FF2B5EF4-FFF2-40B4-BE49-F238E27FC236}">
                <a16:creationId xmlns:a16="http://schemas.microsoft.com/office/drawing/2014/main" id="{92EDCCAA-E7BB-4840-B6D6-85BF8830AEE0}"/>
              </a:ext>
            </a:extLst>
          </p:cNvPr>
          <p:cNvSpPr>
            <a:spLocks noGrp="1"/>
          </p:cNvSpPr>
          <p:nvPr>
            <p:ph type="sldNum" sz="quarter" idx="12"/>
          </p:nvPr>
        </p:nvSpPr>
        <p:spPr>
          <a:xfrm>
            <a:off x="7523000" y="6400800"/>
            <a:ext cx="1600200" cy="457200"/>
          </a:xfrm>
        </p:spPr>
        <p:txBody>
          <a:bodyPr/>
          <a:lstStyle/>
          <a:p>
            <a:pPr>
              <a:defRPr/>
            </a:pPr>
            <a:fld id="{1F5B16B8-947D-4FBB-B241-B6415930DBA0}" type="slidenum">
              <a:rPr lang="en-US" smtClean="0"/>
              <a:pPr>
                <a:defRPr/>
              </a:pPr>
              <a:t>2</a:t>
            </a:fld>
            <a:endParaRPr lang="en-US" dirty="0"/>
          </a:p>
        </p:txBody>
      </p:sp>
      <p:pic>
        <p:nvPicPr>
          <p:cNvPr id="3" name="Picture 2">
            <a:extLst>
              <a:ext uri="{FF2B5EF4-FFF2-40B4-BE49-F238E27FC236}">
                <a16:creationId xmlns:a16="http://schemas.microsoft.com/office/drawing/2014/main" id="{291CC990-347E-997F-C676-E98ADA1678C2}"/>
              </a:ext>
            </a:extLst>
          </p:cNvPr>
          <p:cNvPicPr>
            <a:picLocks noChangeAspect="1"/>
          </p:cNvPicPr>
          <p:nvPr/>
        </p:nvPicPr>
        <p:blipFill>
          <a:blip r:embed="rId4"/>
          <a:stretch>
            <a:fillRect/>
          </a:stretch>
        </p:blipFill>
        <p:spPr>
          <a:xfrm>
            <a:off x="3810000" y="5145582"/>
            <a:ext cx="2095626" cy="1482380"/>
          </a:xfrm>
          <a:prstGeom prst="rect">
            <a:avLst/>
          </a:prstGeom>
        </p:spPr>
      </p:pic>
      <p:pic>
        <p:nvPicPr>
          <p:cNvPr id="5" name="Picture 4" descr="A logo for a forum&#10;&#10;Description automatically generated">
            <a:extLst>
              <a:ext uri="{FF2B5EF4-FFF2-40B4-BE49-F238E27FC236}">
                <a16:creationId xmlns:a16="http://schemas.microsoft.com/office/drawing/2014/main" id="{68C94E74-1C4B-F7F0-9A0A-28F140870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281" y="1210491"/>
            <a:ext cx="2895238" cy="1625397"/>
          </a:xfrm>
          <a:prstGeom prst="rect">
            <a:avLst/>
          </a:prstGeom>
        </p:spPr>
      </p:pic>
    </p:spTree>
    <p:extLst>
      <p:ext uri="{BB962C8B-B14F-4D97-AF65-F5344CB8AC3E}">
        <p14:creationId xmlns:p14="http://schemas.microsoft.com/office/powerpoint/2010/main" val="3738121786"/>
      </p:ext>
    </p:extLst>
  </p:cSld>
  <p:clrMapOvr>
    <a:masterClrMapping/>
  </p:clrMapOvr>
  <p:transition advClick="0" advTm="4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303074"/>
            <a:ext cx="7696200" cy="1143000"/>
          </a:xfrm>
        </p:spPr>
        <p:txBody>
          <a:bodyPr/>
          <a:lstStyle/>
          <a:p>
            <a:pPr algn="ctr" eaLnBrk="1" hangingPunct="1"/>
            <a:r>
              <a:rPr lang="en-US" sz="5400" b="1" dirty="0">
                <a:solidFill>
                  <a:schemeClr val="bg2">
                    <a:lumMod val="50000"/>
                  </a:schemeClr>
                </a:solidFill>
              </a:rPr>
              <a:t>INTRODUCTIONS</a:t>
            </a:r>
            <a:endParaRPr lang="en-US" sz="5400" dirty="0">
              <a:solidFill>
                <a:schemeClr val="bg2">
                  <a:lumMod val="50000"/>
                </a:schemeClr>
              </a:solidFill>
            </a:endParaRPr>
          </a:p>
        </p:txBody>
      </p:sp>
      <p:sp>
        <p:nvSpPr>
          <p:cNvPr id="3075" name="Rectangle 3"/>
          <p:cNvSpPr>
            <a:spLocks noGrp="1" noChangeArrowheads="1"/>
          </p:cNvSpPr>
          <p:nvPr>
            <p:ph idx="1"/>
          </p:nvPr>
        </p:nvSpPr>
        <p:spPr>
          <a:xfrm>
            <a:off x="914399" y="1066800"/>
            <a:ext cx="7953374" cy="5562600"/>
          </a:xfrm>
        </p:spPr>
        <p:txBody>
          <a:bodyPr>
            <a:normAutofit fontScale="25000" lnSpcReduction="20000"/>
          </a:bodyPr>
          <a:lstStyle/>
          <a:p>
            <a:pPr eaLnBrk="1" hangingPunct="1">
              <a:lnSpc>
                <a:spcPct val="80000"/>
              </a:lnSpc>
            </a:pPr>
            <a:endParaRPr lang="en-US" sz="2000" dirty="0"/>
          </a:p>
          <a:p>
            <a:pPr marL="0" indent="0">
              <a:buNone/>
            </a:pPr>
            <a:endParaRPr lang="en-US" sz="6200" dirty="0"/>
          </a:p>
          <a:p>
            <a:pPr marL="0" indent="0">
              <a:buNone/>
            </a:pPr>
            <a:r>
              <a:rPr lang="en-US" sz="6200" dirty="0"/>
              <a:t>   </a:t>
            </a:r>
          </a:p>
          <a:p>
            <a:pPr>
              <a:buFont typeface="Arial" panose="020B0604020202020204" pitchFamily="34" charset="0"/>
              <a:buChar char="•"/>
            </a:pPr>
            <a:endParaRPr lang="en-US" sz="6200" dirty="0"/>
          </a:p>
          <a:p>
            <a:pPr>
              <a:buFont typeface="Arial" panose="020B0604020202020204" pitchFamily="34" charset="0"/>
              <a:buChar char="•"/>
            </a:pPr>
            <a:endParaRPr lang="en-US" sz="6200" dirty="0"/>
          </a:p>
          <a:p>
            <a:pPr>
              <a:lnSpc>
                <a:spcPct val="120000"/>
              </a:lnSpc>
              <a:spcBef>
                <a:spcPts val="0"/>
              </a:spcBef>
              <a:spcAft>
                <a:spcPts val="0"/>
              </a:spcAft>
              <a:buFont typeface="Arial" panose="020B0604020202020204" pitchFamily="34" charset="0"/>
              <a:buChar char="•"/>
            </a:pPr>
            <a:r>
              <a:rPr lang="en-US" sz="6200" dirty="0"/>
              <a:t>Attendees:   Please type your Name, Parish, Email, and Cell Phone # into the “Chat”</a:t>
            </a:r>
          </a:p>
          <a:p>
            <a:pPr>
              <a:lnSpc>
                <a:spcPct val="120000"/>
              </a:lnSpc>
              <a:spcBef>
                <a:spcPts val="0"/>
              </a:spcBef>
              <a:spcAft>
                <a:spcPts val="0"/>
              </a:spcAft>
              <a:buFont typeface="Arial" panose="020B0604020202020204" pitchFamily="34" charset="0"/>
              <a:buChar char="•"/>
            </a:pPr>
            <a:endParaRPr lang="en-US" sz="2800" dirty="0"/>
          </a:p>
          <a:p>
            <a:pPr>
              <a:lnSpc>
                <a:spcPct val="120000"/>
              </a:lnSpc>
              <a:spcBef>
                <a:spcPts val="0"/>
              </a:spcBef>
              <a:spcAft>
                <a:spcPts val="0"/>
              </a:spcAft>
              <a:buFont typeface="Arial" panose="020B0604020202020204" pitchFamily="34" charset="0"/>
              <a:buChar char="•"/>
            </a:pPr>
            <a:r>
              <a:rPr lang="en-US" sz="6200" dirty="0"/>
              <a:t>Patricia DeJarnett, </a:t>
            </a:r>
            <a:r>
              <a:rPr lang="en-US" sz="6600" kern="100" dirty="0">
                <a:latin typeface="Calibri" panose="020F0502020204030204" pitchFamily="34" charset="0"/>
                <a:ea typeface="Calibri" panose="020F0502020204030204" pitchFamily="34" charset="0"/>
                <a:cs typeface="Times New Roman" panose="02020603050405020304" pitchFamily="18" charset="0"/>
              </a:rPr>
              <a:t>B.S. (Eastern Kentucky), M.S. &amp; Ph. D (University of Toledo), MS (Southern Poly), and The Liturgical Institute, Summer 2007, directed the Archdiocese of Atlanta Office for Divine Worship 2007-2022.  She facilitated the RCIA Rite of Election, the RCIA Call to Continuing Conversion, and the Liturgical portion of the Annual Eucharistic Congress.  Pat is a member of the Archdiocesan Forum for the RCIA.</a:t>
            </a:r>
          </a:p>
          <a:p>
            <a:pPr marL="0" indent="0">
              <a:lnSpc>
                <a:spcPct val="120000"/>
              </a:lnSpc>
              <a:spcBef>
                <a:spcPts val="0"/>
              </a:spcBef>
              <a:spcAft>
                <a:spcPts val="0"/>
              </a:spcAft>
              <a:buNone/>
            </a:pPr>
            <a:r>
              <a:rPr lang="en-US" sz="6600" kern="100" dirty="0">
                <a:latin typeface="Calibri" panose="020F0502020204030204" pitchFamily="34" charset="0"/>
                <a:ea typeface="Calibri" panose="020F0502020204030204" pitchFamily="34" charset="0"/>
                <a:cs typeface="Times New Roman" panose="02020603050405020304" pitchFamily="18" charset="0"/>
              </a:rPr>
              <a:t>      </a:t>
            </a:r>
            <a:r>
              <a:rPr lang="en-US" sz="6600" kern="100" dirty="0">
                <a:latin typeface="Calibri" panose="020F0502020204030204" pitchFamily="34" charset="0"/>
                <a:ea typeface="Calibri" panose="020F0502020204030204" pitchFamily="34" charset="0"/>
                <a:cs typeface="Times New Roman" panose="02020603050405020304" pitchFamily="18" charset="0"/>
                <a:hlinkClick r:id="rId3"/>
              </a:rPr>
              <a:t>psdej@att.net</a:t>
            </a:r>
            <a:r>
              <a:rPr lang="en-US" sz="6600" kern="100" dirty="0">
                <a:latin typeface="Calibri" panose="020F0502020204030204" pitchFamily="34" charset="0"/>
                <a:ea typeface="Calibri" panose="020F0502020204030204" pitchFamily="34" charset="0"/>
                <a:cs typeface="Times New Roman" panose="02020603050405020304" pitchFamily="18" charset="0"/>
              </a:rPr>
              <a:t> 		M:  404.281.5099</a:t>
            </a:r>
          </a:p>
          <a:p>
            <a:pPr marL="0" indent="0">
              <a:lnSpc>
                <a:spcPct val="120000"/>
              </a:lnSpc>
              <a:spcBef>
                <a:spcPts val="0"/>
              </a:spcBef>
              <a:spcAft>
                <a:spcPts val="0"/>
              </a:spcAft>
              <a:buNone/>
            </a:pPr>
            <a:endParaRPr lang="en-US" sz="4400" dirty="0"/>
          </a:p>
          <a:p>
            <a:pPr>
              <a:lnSpc>
                <a:spcPct val="120000"/>
              </a:lnSpc>
              <a:spcBef>
                <a:spcPts val="0"/>
              </a:spcBef>
              <a:spcAft>
                <a:spcPts val="0"/>
              </a:spcAft>
              <a:buFont typeface="Arial" panose="020B0604020202020204" pitchFamily="34" charset="0"/>
              <a:buChar char="•"/>
            </a:pPr>
            <a:r>
              <a:rPr lang="en-US" sz="6200" dirty="0"/>
              <a:t>Judi Hornback, BSN (DePaul University), MHSA (Governors State University), MAPS (Catholic Theological Union) is the RCIA Director at St Pius X Parish in Conyers GA.  She has 35+ years of experience with the RCIA in three dioceses (IL, IN, GA) and has a passion for helping newcomers experience the Church.</a:t>
            </a:r>
          </a:p>
          <a:p>
            <a:pPr marL="0" indent="0">
              <a:lnSpc>
                <a:spcPct val="120000"/>
              </a:lnSpc>
              <a:spcBef>
                <a:spcPts val="0"/>
              </a:spcBef>
              <a:spcAft>
                <a:spcPts val="0"/>
              </a:spcAft>
              <a:buNone/>
            </a:pPr>
            <a:r>
              <a:rPr lang="en-US" sz="6200" dirty="0">
                <a:latin typeface="Calibri" panose="020F0502020204030204" pitchFamily="34" charset="0"/>
                <a:ea typeface="Calibri" panose="020F0502020204030204" pitchFamily="34" charset="0"/>
                <a:cs typeface="Calibri" panose="020F0502020204030204" pitchFamily="34" charset="0"/>
              </a:rPr>
              <a:t>       </a:t>
            </a:r>
            <a:r>
              <a:rPr lang="en-US" sz="6200" dirty="0">
                <a:latin typeface="Calibri" panose="020F0502020204030204" pitchFamily="34" charset="0"/>
                <a:ea typeface="Calibri" panose="020F0502020204030204" pitchFamily="34" charset="0"/>
                <a:cs typeface="Calibri" panose="020F0502020204030204" pitchFamily="34" charset="0"/>
                <a:hlinkClick r:id="rId4"/>
              </a:rPr>
              <a:t>hornback11@sbcglobal.net</a:t>
            </a:r>
            <a:r>
              <a:rPr lang="en-US" sz="6200" dirty="0">
                <a:latin typeface="Calibri" panose="020F0502020204030204" pitchFamily="34" charset="0"/>
                <a:ea typeface="Calibri" panose="020F0502020204030204" pitchFamily="34" charset="0"/>
                <a:cs typeface="Calibri" panose="020F0502020204030204" pitchFamily="34" charset="0"/>
              </a:rPr>
              <a:t>  		M:  219.746.2425</a:t>
            </a:r>
          </a:p>
          <a:p>
            <a:pPr>
              <a:lnSpc>
                <a:spcPct val="120000"/>
              </a:lnSpc>
              <a:spcBef>
                <a:spcPts val="0"/>
              </a:spcBef>
              <a:spcAft>
                <a:spcPts val="0"/>
              </a:spcAft>
              <a:buFont typeface="Arial" panose="020B0604020202020204" pitchFamily="34" charset="0"/>
              <a:buChar char="•"/>
            </a:pPr>
            <a:endParaRPr lang="en-US" sz="6200" dirty="0"/>
          </a:p>
          <a:p>
            <a:pPr>
              <a:lnSpc>
                <a:spcPct val="120000"/>
              </a:lnSpc>
              <a:spcBef>
                <a:spcPts val="0"/>
              </a:spcBef>
              <a:spcAft>
                <a:spcPts val="0"/>
              </a:spcAft>
              <a:buFont typeface="Arial" panose="020B0604020202020204" pitchFamily="34" charset="0"/>
              <a:buChar char="•"/>
            </a:pPr>
            <a:r>
              <a:rPr lang="en-US" sz="6200" dirty="0"/>
              <a:t>Charles Jones is the RCIA liaison to the Archdiocesan Forum for the RCIA in the Archdiocese of Atlanta Office for Evangelization and Discipleship.</a:t>
            </a:r>
          </a:p>
          <a:p>
            <a:pPr marL="0" indent="0">
              <a:spcBef>
                <a:spcPts val="0"/>
              </a:spcBef>
              <a:buNone/>
            </a:pPr>
            <a:r>
              <a:rPr lang="en-US" sz="6200" dirty="0"/>
              <a:t>       </a:t>
            </a:r>
            <a:r>
              <a:rPr lang="en-US" sz="6200" dirty="0">
                <a:hlinkClick r:id="rId5"/>
              </a:rPr>
              <a:t>cjones1@archatl.com</a:t>
            </a:r>
            <a:endParaRPr lang="en-US" sz="6200" dirty="0"/>
          </a:p>
          <a:p>
            <a:pPr marL="0" indent="0">
              <a:spcBef>
                <a:spcPts val="0"/>
              </a:spcBef>
              <a:buNone/>
            </a:pPr>
            <a:r>
              <a:rPr lang="en-US" sz="6200" dirty="0"/>
              <a:t>			</a:t>
            </a:r>
            <a:endParaRPr lang="en-US" sz="6200" b="1" i="1" dirty="0">
              <a:solidFill>
                <a:srgbClr val="336666"/>
              </a:solidFill>
            </a:endParaRPr>
          </a:p>
          <a:p>
            <a:pPr marL="0" indent="0" algn="ctr">
              <a:spcBef>
                <a:spcPts val="0"/>
              </a:spcBef>
              <a:buNone/>
            </a:pPr>
            <a:endParaRPr lang="en-US" sz="6200" b="1" i="1" dirty="0">
              <a:solidFill>
                <a:srgbClr val="336666"/>
              </a:solidFill>
            </a:endParaRPr>
          </a:p>
          <a:p>
            <a:pPr marL="0" indent="0" algn="ctr">
              <a:spcBef>
                <a:spcPts val="0"/>
              </a:spcBef>
              <a:buNone/>
            </a:pPr>
            <a:endParaRPr lang="en-US" sz="6200" b="1" dirty="0">
              <a:solidFill>
                <a:schemeClr val="accent1">
                  <a:lumMod val="50000"/>
                </a:schemeClr>
              </a:solidFill>
            </a:endParaRPr>
          </a:p>
          <a:p>
            <a:pPr marL="0" indent="0" algn="ctr">
              <a:spcBef>
                <a:spcPts val="0"/>
              </a:spcBef>
              <a:buNone/>
            </a:pPr>
            <a:endParaRPr lang="en-US" sz="4000" b="1" dirty="0">
              <a:solidFill>
                <a:schemeClr val="accent1">
                  <a:lumMod val="50000"/>
                </a:schemeClr>
              </a:solidFill>
            </a:endParaRPr>
          </a:p>
          <a:p>
            <a:pPr marL="0" indent="0" algn="ctr">
              <a:spcBef>
                <a:spcPts val="0"/>
              </a:spcBef>
              <a:buNone/>
            </a:pPr>
            <a:endParaRPr lang="en-US" sz="4000" b="1" dirty="0">
              <a:solidFill>
                <a:schemeClr val="accent1">
                  <a:lumMod val="50000"/>
                </a:schemeClr>
              </a:solidFill>
            </a:endParaRPr>
          </a:p>
          <a:p>
            <a:pPr marL="0" indent="0" algn="ctr">
              <a:spcBef>
                <a:spcPts val="0"/>
              </a:spcBef>
              <a:buNone/>
            </a:pPr>
            <a:endParaRPr lang="en-US" sz="2800" b="1" i="1" dirty="0">
              <a:solidFill>
                <a:srgbClr val="336666"/>
              </a:solidFill>
            </a:endParaRPr>
          </a:p>
          <a:p>
            <a:pPr marL="0" indent="0" algn="ctr">
              <a:spcBef>
                <a:spcPts val="0"/>
              </a:spcBef>
              <a:buNone/>
            </a:pPr>
            <a:r>
              <a:rPr lang="en-US" sz="2800" b="1" i="1" dirty="0">
                <a:solidFill>
                  <a:srgbClr val="336666"/>
                </a:solidFill>
              </a:rPr>
              <a:t> </a:t>
            </a:r>
            <a:endParaRPr lang="en-US" sz="1900" dirty="0"/>
          </a:p>
        </p:txBody>
      </p:sp>
      <p:sp>
        <p:nvSpPr>
          <p:cNvPr id="2" name="Slide Number Placeholder 1">
            <a:extLst>
              <a:ext uri="{FF2B5EF4-FFF2-40B4-BE49-F238E27FC236}">
                <a16:creationId xmlns:a16="http://schemas.microsoft.com/office/drawing/2014/main" id="{92EDCCAA-E7BB-4840-B6D6-85BF8830AEE0}"/>
              </a:ext>
            </a:extLst>
          </p:cNvPr>
          <p:cNvSpPr>
            <a:spLocks noGrp="1"/>
          </p:cNvSpPr>
          <p:nvPr>
            <p:ph type="sldNum" sz="quarter" idx="12"/>
          </p:nvPr>
        </p:nvSpPr>
        <p:spPr>
          <a:xfrm>
            <a:off x="7523000" y="6400800"/>
            <a:ext cx="1600200" cy="457200"/>
          </a:xfrm>
        </p:spPr>
        <p:txBody>
          <a:bodyPr/>
          <a:lstStyle/>
          <a:p>
            <a:pPr>
              <a:defRPr/>
            </a:pPr>
            <a:fld id="{1F5B16B8-947D-4FBB-B241-B6415930DBA0}" type="slidenum">
              <a:rPr lang="en-US" smtClean="0"/>
              <a:pPr>
                <a:defRPr/>
              </a:pPr>
              <a:t>3</a:t>
            </a:fld>
            <a:endParaRPr lang="en-US" dirty="0"/>
          </a:p>
        </p:txBody>
      </p:sp>
      <p:pic>
        <p:nvPicPr>
          <p:cNvPr id="3" name="Picture 2">
            <a:extLst>
              <a:ext uri="{FF2B5EF4-FFF2-40B4-BE49-F238E27FC236}">
                <a16:creationId xmlns:a16="http://schemas.microsoft.com/office/drawing/2014/main" id="{E97BE3D6-A2E6-FC4F-1453-995DC0F7CBBA}"/>
              </a:ext>
            </a:extLst>
          </p:cNvPr>
          <p:cNvPicPr>
            <a:picLocks noChangeAspect="1"/>
          </p:cNvPicPr>
          <p:nvPr/>
        </p:nvPicPr>
        <p:blipFill>
          <a:blip r:embed="rId6"/>
          <a:stretch>
            <a:fillRect/>
          </a:stretch>
        </p:blipFill>
        <p:spPr>
          <a:xfrm>
            <a:off x="7392368" y="131129"/>
            <a:ext cx="1475405" cy="1414142"/>
          </a:xfrm>
          <a:prstGeom prst="rect">
            <a:avLst/>
          </a:prstGeom>
        </p:spPr>
      </p:pic>
    </p:spTree>
    <p:extLst>
      <p:ext uri="{BB962C8B-B14F-4D97-AF65-F5344CB8AC3E}">
        <p14:creationId xmlns:p14="http://schemas.microsoft.com/office/powerpoint/2010/main" val="3378089081"/>
      </p:ext>
    </p:extLst>
  </p:cSld>
  <p:clrMapOvr>
    <a:masterClrMapping/>
  </p:clrMapOvr>
  <p:transition advClick="0" advTm="4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66800" y="381000"/>
            <a:ext cx="8031932" cy="1058174"/>
          </a:xfrm>
        </p:spPr>
        <p:txBody>
          <a:bodyPr>
            <a:normAutofit fontScale="90000"/>
          </a:bodyPr>
          <a:lstStyle/>
          <a:p>
            <a:r>
              <a:rPr lang="en-US" dirty="0"/>
              <a:t>INITIATION WORKSHOP</a:t>
            </a:r>
            <a:br>
              <a:rPr lang="en-US" dirty="0"/>
            </a:br>
            <a:r>
              <a:rPr lang="en-US" dirty="0"/>
              <a:t>  </a:t>
            </a:r>
            <a:r>
              <a:rPr lang="en-US" b="1" i="1" dirty="0">
                <a:solidFill>
                  <a:srgbClr val="00B050"/>
                </a:solidFill>
              </a:rPr>
              <a:t>How Do We Welcome the Seeker?</a:t>
            </a:r>
            <a:br>
              <a:rPr lang="en-US" b="1" i="1" dirty="0">
                <a:solidFill>
                  <a:srgbClr val="00B050"/>
                </a:solidFill>
              </a:rPr>
            </a:br>
            <a:r>
              <a:rPr lang="en-US" sz="2800" b="1" dirty="0"/>
              <a:t> OPENING PRAYER</a:t>
            </a:r>
            <a:br>
              <a:rPr lang="en-US" sz="2800" b="1" dirty="0"/>
            </a:br>
            <a:endParaRPr lang="en-US" sz="2500" b="1" i="1" dirty="0">
              <a:solidFill>
                <a:srgbClr val="00B050"/>
              </a:solidFill>
            </a:endParaRPr>
          </a:p>
        </p:txBody>
      </p:sp>
      <p:sp>
        <p:nvSpPr>
          <p:cNvPr id="3075" name="Rectangle 3"/>
          <p:cNvSpPr>
            <a:spLocks noGrp="1" noChangeArrowheads="1"/>
          </p:cNvSpPr>
          <p:nvPr>
            <p:ph idx="1"/>
          </p:nvPr>
        </p:nvSpPr>
        <p:spPr>
          <a:xfrm>
            <a:off x="1143000" y="1600200"/>
            <a:ext cx="7546774" cy="4549775"/>
          </a:xfrm>
        </p:spPr>
        <p:txBody>
          <a:bodyPr>
            <a:normAutofit fontScale="32500" lnSpcReduction="20000"/>
          </a:bodyPr>
          <a:lstStyle/>
          <a:p>
            <a:pPr marL="0" indent="0">
              <a:buNone/>
            </a:pPr>
            <a:r>
              <a:rPr lang="en-US" sz="8000" dirty="0"/>
              <a:t>Heavenly Father, we come together knowing that You call each of us by name and patiently wait for our response.  Help us, as clergy, directors, catechists, sponsors, and faith community to respond to the call of the Holy Spirit and accompany those who seek You and Your Truth.  We pray for open minds and loving hearts to serve You and those who seek You through this Church.  We pray for the guidance and grace needed to pastorally welcome and minister to those whom You have called.  Lead us to build a Catholic community of believers and to keep expanding it, sharing Your love and our faith.  We pray this through Christ, our Lord.  Amen.</a:t>
            </a:r>
            <a:endParaRPr lang="en-US" sz="8000" dirty="0">
              <a:solidFill>
                <a:srgbClr val="333333"/>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8000" dirty="0">
              <a:solidFill>
                <a:srgbClr val="333333"/>
              </a:solidFill>
              <a:effectLst/>
              <a:ea typeface="Calibri" panose="020F0502020204030204" pitchFamily="34" charset="0"/>
              <a:cs typeface="Times New Roman" panose="02020603050405020304" pitchFamily="18" charset="0"/>
            </a:endParaRPr>
          </a:p>
          <a:p>
            <a:pPr algn="ctr" eaLnBrk="1" hangingPunct="1">
              <a:lnSpc>
                <a:spcPct val="80000"/>
              </a:lnSpc>
              <a:buFont typeface="Wingdings" pitchFamily="2" charset="2"/>
              <a:buNone/>
            </a:pPr>
            <a:endParaRPr lang="en-US" sz="1900" dirty="0"/>
          </a:p>
        </p:txBody>
      </p:sp>
      <p:sp>
        <p:nvSpPr>
          <p:cNvPr id="3" name="Slide Number Placeholder 2">
            <a:extLst>
              <a:ext uri="{FF2B5EF4-FFF2-40B4-BE49-F238E27FC236}">
                <a16:creationId xmlns:a16="http://schemas.microsoft.com/office/drawing/2014/main" id="{8744641E-0DF1-4CC6-8897-5B88334E2A3B}"/>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4</a:t>
            </a:fld>
            <a:endParaRPr lang="en-US" dirty="0"/>
          </a:p>
        </p:txBody>
      </p:sp>
      <p:pic>
        <p:nvPicPr>
          <p:cNvPr id="4" name="Picture 3">
            <a:extLst>
              <a:ext uri="{FF2B5EF4-FFF2-40B4-BE49-F238E27FC236}">
                <a16:creationId xmlns:a16="http://schemas.microsoft.com/office/drawing/2014/main" id="{47ECE7DE-8D7A-06B2-BD5F-B8F07638AB03}"/>
              </a:ext>
            </a:extLst>
          </p:cNvPr>
          <p:cNvPicPr>
            <a:picLocks noChangeAspect="1"/>
          </p:cNvPicPr>
          <p:nvPr/>
        </p:nvPicPr>
        <p:blipFill>
          <a:blip r:embed="rId3"/>
          <a:stretch>
            <a:fillRect/>
          </a:stretch>
        </p:blipFill>
        <p:spPr>
          <a:xfrm>
            <a:off x="5029200" y="5410200"/>
            <a:ext cx="937034" cy="1254672"/>
          </a:xfrm>
          <a:prstGeom prst="rect">
            <a:avLst/>
          </a:prstGeom>
        </p:spPr>
      </p:pic>
    </p:spTree>
    <p:extLst>
      <p:ext uri="{BB962C8B-B14F-4D97-AF65-F5344CB8AC3E}">
        <p14:creationId xmlns:p14="http://schemas.microsoft.com/office/powerpoint/2010/main" val="1679546208"/>
      </p:ext>
    </p:extLst>
  </p:cSld>
  <p:clrMapOvr>
    <a:masterClrMapping/>
  </p:clrMapOvr>
  <p:transition advClick="0" advTm="4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25311" y="228600"/>
            <a:ext cx="8382000" cy="1131711"/>
          </a:xfrm>
        </p:spPr>
        <p:txBody>
          <a:bodyPr>
            <a:normAutofit fontScale="90000"/>
          </a:bodyPr>
          <a:lstStyle/>
          <a:p>
            <a:pPr algn="ctr" eaLnBrk="1" hangingPunct="1"/>
            <a:r>
              <a:rPr lang="en-US" dirty="0"/>
              <a:t>INITIATION WORKSHOP</a:t>
            </a:r>
            <a:br>
              <a:rPr lang="en-US" dirty="0"/>
            </a:br>
            <a:r>
              <a:rPr lang="en-US" b="1" dirty="0"/>
              <a:t>  </a:t>
            </a:r>
            <a:r>
              <a:rPr lang="en-US" b="1" i="1" dirty="0">
                <a:solidFill>
                  <a:srgbClr val="00B050"/>
                </a:solidFill>
              </a:rPr>
              <a:t>How Do We Welcome the Seeker?</a:t>
            </a:r>
            <a:endParaRPr lang="en-US" sz="2500" b="1" i="1" dirty="0">
              <a:solidFill>
                <a:srgbClr val="00B050"/>
              </a:solidFill>
            </a:endParaRPr>
          </a:p>
        </p:txBody>
      </p:sp>
      <p:sp>
        <p:nvSpPr>
          <p:cNvPr id="558083" name="Rectangle 3"/>
          <p:cNvSpPr>
            <a:spLocks noGrp="1" noChangeArrowheads="1"/>
          </p:cNvSpPr>
          <p:nvPr>
            <p:ph idx="1"/>
          </p:nvPr>
        </p:nvSpPr>
        <p:spPr>
          <a:xfrm>
            <a:off x="777711" y="1219200"/>
            <a:ext cx="8229600" cy="5129842"/>
          </a:xfrm>
        </p:spPr>
        <p:txBody>
          <a:bodyPr>
            <a:normAutofit fontScale="92500"/>
          </a:bodyPr>
          <a:lstStyle/>
          <a:p>
            <a:pPr eaLnBrk="1" hangingPunct="1">
              <a:lnSpc>
                <a:spcPct val="210000"/>
              </a:lnSpc>
              <a:buFont typeface="Wingdings" pitchFamily="2" charset="2"/>
              <a:buNone/>
            </a:pPr>
            <a:r>
              <a:rPr lang="en-US" sz="4400" b="1" dirty="0"/>
              <a:t>          WORKSHOP GOALS</a:t>
            </a:r>
          </a:p>
          <a:p>
            <a:pPr lvl="1">
              <a:lnSpc>
                <a:spcPct val="90000"/>
              </a:lnSpc>
              <a:buFont typeface="Arial" panose="020B0604020202020204" pitchFamily="34" charset="0"/>
              <a:buChar char="•"/>
            </a:pPr>
            <a:r>
              <a:rPr lang="en-US" sz="2400" dirty="0"/>
              <a:t>To understand the difference between “Inviting” and “Welcoming” the Seeker</a:t>
            </a:r>
          </a:p>
          <a:p>
            <a:pPr lvl="1" eaLnBrk="1" hangingPunct="1">
              <a:lnSpc>
                <a:spcPct val="90000"/>
              </a:lnSpc>
              <a:buFont typeface="Arial" panose="020B0604020202020204" pitchFamily="34" charset="0"/>
              <a:buChar char="•"/>
            </a:pPr>
            <a:r>
              <a:rPr lang="en-US" sz="2400" dirty="0"/>
              <a:t>To identify what the Seeker is “seeking” / “wants” / “is pursuing”</a:t>
            </a:r>
          </a:p>
          <a:p>
            <a:pPr lvl="1" eaLnBrk="1" hangingPunct="1">
              <a:lnSpc>
                <a:spcPct val="90000"/>
              </a:lnSpc>
              <a:buFont typeface="Arial" panose="020B0604020202020204" pitchFamily="34" charset="0"/>
              <a:buChar char="•"/>
            </a:pPr>
            <a:r>
              <a:rPr lang="en-US" sz="2400" dirty="0"/>
              <a:t>To identify the Seeker’s sacramental status</a:t>
            </a:r>
          </a:p>
          <a:p>
            <a:pPr lvl="1" eaLnBrk="1" hangingPunct="1">
              <a:lnSpc>
                <a:spcPct val="90000"/>
              </a:lnSpc>
              <a:buFont typeface="Arial" panose="020B0604020202020204" pitchFamily="34" charset="0"/>
              <a:buChar char="•"/>
            </a:pPr>
            <a:r>
              <a:rPr lang="en-US" sz="2400" dirty="0"/>
              <a:t>To guide the Seeker onto the “right path” to becoming Catholic</a:t>
            </a:r>
          </a:p>
          <a:p>
            <a:pPr lvl="1">
              <a:lnSpc>
                <a:spcPct val="90000"/>
              </a:lnSpc>
              <a:buFont typeface="Arial" panose="020B0604020202020204" pitchFamily="34" charset="0"/>
              <a:buChar char="•"/>
            </a:pPr>
            <a:r>
              <a:rPr lang="en-US" sz="2400" dirty="0"/>
              <a:t>To address the Seeker’s questions</a:t>
            </a:r>
          </a:p>
          <a:p>
            <a:pPr lvl="1" eaLnBrk="1" hangingPunct="1">
              <a:lnSpc>
                <a:spcPct val="90000"/>
              </a:lnSpc>
              <a:buFont typeface="Arial" panose="020B0604020202020204" pitchFamily="34" charset="0"/>
              <a:buChar char="•"/>
            </a:pPr>
            <a:r>
              <a:rPr lang="en-US" sz="2400" dirty="0"/>
              <a:t>To introduce the Seeker to the Catholic Church</a:t>
            </a:r>
          </a:p>
          <a:p>
            <a:pPr lvl="1">
              <a:lnSpc>
                <a:spcPct val="90000"/>
              </a:lnSpc>
              <a:buFont typeface="Arial" panose="020B0604020202020204" pitchFamily="34" charset="0"/>
              <a:buChar char="•"/>
            </a:pPr>
            <a:r>
              <a:rPr lang="en-US" sz="2400" dirty="0"/>
              <a:t>To be inclusive and welcome those with special needs</a:t>
            </a:r>
          </a:p>
          <a:p>
            <a:pPr lvl="1" eaLnBrk="1" hangingPunct="1">
              <a:lnSpc>
                <a:spcPct val="90000"/>
              </a:lnSpc>
              <a:buFont typeface="Arial" panose="020B0604020202020204" pitchFamily="34" charset="0"/>
              <a:buChar char="•"/>
            </a:pPr>
            <a:endParaRPr lang="en-US" sz="2800" i="1" dirty="0"/>
          </a:p>
        </p:txBody>
      </p:sp>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5</a:t>
            </a:fld>
            <a:endParaRPr lang="en-US"/>
          </a:p>
        </p:txBody>
      </p:sp>
      <p:pic>
        <p:nvPicPr>
          <p:cNvPr id="2" name="Picture 1">
            <a:extLst>
              <a:ext uri="{FF2B5EF4-FFF2-40B4-BE49-F238E27FC236}">
                <a16:creationId xmlns:a16="http://schemas.microsoft.com/office/drawing/2014/main" id="{0F06E8C4-95DF-0574-DCEB-83067ECBD334}"/>
              </a:ext>
            </a:extLst>
          </p:cNvPr>
          <p:cNvPicPr>
            <a:picLocks noChangeAspect="1"/>
          </p:cNvPicPr>
          <p:nvPr/>
        </p:nvPicPr>
        <p:blipFill>
          <a:blip r:embed="rId3"/>
          <a:stretch>
            <a:fillRect/>
          </a:stretch>
        </p:blipFill>
        <p:spPr>
          <a:xfrm>
            <a:off x="7391400" y="1412069"/>
            <a:ext cx="1548518" cy="920576"/>
          </a:xfrm>
          <a:prstGeom prst="rect">
            <a:avLst/>
          </a:prstGeom>
        </p:spPr>
      </p:pic>
    </p:spTree>
    <p:extLst>
      <p:ext uri="{BB962C8B-B14F-4D97-AF65-F5344CB8AC3E}">
        <p14:creationId xmlns:p14="http://schemas.microsoft.com/office/powerpoint/2010/main" val="3774183125"/>
      </p:ext>
    </p:extLst>
  </p:cSld>
  <p:clrMapOvr>
    <a:masterClrMapping/>
  </p:clrMapOvr>
  <p:transition advClick="0" advTm="4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8305800" cy="1143000"/>
          </a:xfrm>
        </p:spPr>
        <p:txBody>
          <a:bodyPr>
            <a:normAutofit fontScale="90000"/>
          </a:bodyPr>
          <a:lstStyle/>
          <a:p>
            <a:pPr algn="ctr" eaLnBrk="1" hangingPunct="1"/>
            <a:r>
              <a:rPr lang="en-US" dirty="0"/>
              <a:t>INITIATION WORKSHOP</a:t>
            </a:r>
            <a:br>
              <a:rPr lang="en-US" dirty="0"/>
            </a:br>
            <a:r>
              <a:rPr lang="en-US" dirty="0"/>
              <a:t> </a:t>
            </a:r>
            <a:r>
              <a:rPr lang="en-US" b="1" i="1" dirty="0">
                <a:solidFill>
                  <a:srgbClr val="00B050"/>
                </a:solidFill>
              </a:rPr>
              <a:t>How Do We Welcome the Seeker?</a:t>
            </a:r>
            <a:endParaRPr lang="en-US" sz="2500" i="1" dirty="0">
              <a:solidFill>
                <a:srgbClr val="00B050"/>
              </a:solidFill>
            </a:endParaRPr>
          </a:p>
        </p:txBody>
      </p:sp>
      <p:sp>
        <p:nvSpPr>
          <p:cNvPr id="558083" name="Rectangle 3"/>
          <p:cNvSpPr>
            <a:spLocks noGrp="1" noChangeArrowheads="1"/>
          </p:cNvSpPr>
          <p:nvPr>
            <p:ph idx="1"/>
          </p:nvPr>
        </p:nvSpPr>
        <p:spPr>
          <a:xfrm>
            <a:off x="1143000" y="1981200"/>
            <a:ext cx="7696200" cy="4103860"/>
          </a:xfrm>
        </p:spPr>
        <p:txBody>
          <a:bodyPr>
            <a:normAutofit fontScale="25000" lnSpcReduction="20000"/>
          </a:bodyPr>
          <a:lstStyle/>
          <a:p>
            <a:pPr algn="ctr" eaLnBrk="1" hangingPunct="1">
              <a:lnSpc>
                <a:spcPct val="90000"/>
              </a:lnSpc>
              <a:buFont typeface="Wingdings" pitchFamily="2" charset="2"/>
              <a:buNone/>
            </a:pPr>
            <a:r>
              <a:rPr lang="en-US" sz="17600" b="1" dirty="0"/>
              <a:t>INVITATION</a:t>
            </a:r>
          </a:p>
          <a:p>
            <a:pPr lvl="1" eaLnBrk="1" hangingPunct="1">
              <a:lnSpc>
                <a:spcPct val="90000"/>
              </a:lnSpc>
              <a:buFont typeface="Arial" panose="020B0604020202020204" pitchFamily="34" charset="0"/>
              <a:buChar char="•"/>
            </a:pPr>
            <a:r>
              <a:rPr lang="en-US" sz="9600" b="1" dirty="0"/>
              <a:t>External</a:t>
            </a:r>
          </a:p>
          <a:p>
            <a:pPr lvl="2">
              <a:lnSpc>
                <a:spcPct val="90000"/>
              </a:lnSpc>
              <a:buFont typeface="Courier New" panose="02070309020205020404" pitchFamily="49" charset="0"/>
              <a:buChar char="o"/>
            </a:pPr>
            <a:r>
              <a:rPr lang="en-US" sz="8800" dirty="0"/>
              <a:t>Website</a:t>
            </a:r>
          </a:p>
          <a:p>
            <a:pPr lvl="2">
              <a:lnSpc>
                <a:spcPct val="90000"/>
              </a:lnSpc>
              <a:buFont typeface="Courier New" panose="02070309020205020404" pitchFamily="49" charset="0"/>
              <a:buChar char="o"/>
            </a:pPr>
            <a:r>
              <a:rPr lang="en-US" sz="8800" dirty="0"/>
              <a:t>Facebook Page / Social Media</a:t>
            </a:r>
          </a:p>
          <a:p>
            <a:pPr lvl="2">
              <a:lnSpc>
                <a:spcPct val="90000"/>
              </a:lnSpc>
              <a:buFont typeface="Courier New" panose="02070309020205020404" pitchFamily="49" charset="0"/>
              <a:buChar char="o"/>
            </a:pPr>
            <a:r>
              <a:rPr lang="en-US" sz="8800" dirty="0"/>
              <a:t>Sign and/or Banner</a:t>
            </a:r>
          </a:p>
          <a:p>
            <a:pPr lvl="2">
              <a:lnSpc>
                <a:spcPct val="90000"/>
              </a:lnSpc>
              <a:buFont typeface="Courier New" panose="02070309020205020404" pitchFamily="49" charset="0"/>
              <a:buChar char="o"/>
            </a:pPr>
            <a:r>
              <a:rPr lang="en-US" sz="8800" dirty="0"/>
              <a:t>Church Bulletin</a:t>
            </a:r>
          </a:p>
          <a:p>
            <a:pPr lvl="2">
              <a:lnSpc>
                <a:spcPct val="90000"/>
              </a:lnSpc>
              <a:buFont typeface="Courier New" panose="02070309020205020404" pitchFamily="49" charset="0"/>
              <a:buChar char="o"/>
            </a:pPr>
            <a:r>
              <a:rPr lang="en-US" sz="8800" dirty="0"/>
              <a:t>Personal Invitation</a:t>
            </a:r>
          </a:p>
          <a:p>
            <a:pPr lvl="1" eaLnBrk="1" hangingPunct="1">
              <a:lnSpc>
                <a:spcPct val="90000"/>
              </a:lnSpc>
              <a:buFont typeface="Arial" panose="020B0604020202020204" pitchFamily="34" charset="0"/>
              <a:buChar char="•"/>
            </a:pPr>
            <a:r>
              <a:rPr lang="en-US" sz="9600" b="1" dirty="0"/>
              <a:t>Internal</a:t>
            </a:r>
          </a:p>
          <a:p>
            <a:pPr lvl="2">
              <a:lnSpc>
                <a:spcPct val="90000"/>
              </a:lnSpc>
              <a:buFont typeface="Courier New" panose="02070309020205020404" pitchFamily="49" charset="0"/>
              <a:buChar char="o"/>
            </a:pPr>
            <a:r>
              <a:rPr lang="en-US" sz="8800" dirty="0"/>
              <a:t>Promotional Material (Brochure)</a:t>
            </a:r>
          </a:p>
          <a:p>
            <a:pPr lvl="2">
              <a:lnSpc>
                <a:spcPct val="90000"/>
              </a:lnSpc>
              <a:buFont typeface="Courier New" panose="02070309020205020404" pitchFamily="49" charset="0"/>
              <a:buChar char="o"/>
            </a:pPr>
            <a:r>
              <a:rPr lang="en-US" sz="8800" dirty="0"/>
              <a:t>Ministries</a:t>
            </a:r>
          </a:p>
          <a:p>
            <a:pPr lvl="2">
              <a:lnSpc>
                <a:spcPct val="90000"/>
              </a:lnSpc>
              <a:buFont typeface="Courier New" panose="02070309020205020404" pitchFamily="49" charset="0"/>
              <a:buChar char="o"/>
            </a:pPr>
            <a:r>
              <a:rPr lang="en-US" sz="8800" dirty="0"/>
              <a:t>Ministry Fair or Showcase</a:t>
            </a:r>
          </a:p>
          <a:p>
            <a:pPr lvl="2">
              <a:lnSpc>
                <a:spcPct val="90000"/>
              </a:lnSpc>
              <a:buFont typeface="Courier New" panose="02070309020205020404" pitchFamily="49" charset="0"/>
              <a:buChar char="o"/>
            </a:pPr>
            <a:r>
              <a:rPr lang="en-US" sz="8800" dirty="0"/>
              <a:t>Announcement / Invitation at Mass</a:t>
            </a:r>
          </a:p>
          <a:p>
            <a:pPr lvl="2">
              <a:lnSpc>
                <a:spcPct val="90000"/>
              </a:lnSpc>
              <a:buFont typeface="Courier New" panose="02070309020205020404" pitchFamily="49" charset="0"/>
              <a:buChar char="o"/>
            </a:pPr>
            <a:r>
              <a:rPr lang="en-US" sz="8800" dirty="0"/>
              <a:t>Personal Invitation</a:t>
            </a:r>
          </a:p>
          <a:p>
            <a:pPr lvl="1" eaLnBrk="1" hangingPunct="1">
              <a:lnSpc>
                <a:spcPct val="90000"/>
              </a:lnSpc>
              <a:buFont typeface="Arial" panose="020B0604020202020204" pitchFamily="34" charset="0"/>
              <a:buChar char="•"/>
            </a:pPr>
            <a:endParaRPr lang="en-US" sz="2800" i="1" dirty="0"/>
          </a:p>
        </p:txBody>
      </p:sp>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6</a:t>
            </a:fld>
            <a:endParaRPr lang="en-US"/>
          </a:p>
        </p:txBody>
      </p:sp>
      <p:pic>
        <p:nvPicPr>
          <p:cNvPr id="4" name="Picture 3">
            <a:extLst>
              <a:ext uri="{FF2B5EF4-FFF2-40B4-BE49-F238E27FC236}">
                <a16:creationId xmlns:a16="http://schemas.microsoft.com/office/drawing/2014/main" id="{2B83ACC0-2D7D-F920-48F6-982C95E0F2BB}"/>
              </a:ext>
            </a:extLst>
          </p:cNvPr>
          <p:cNvPicPr>
            <a:picLocks noChangeAspect="1"/>
          </p:cNvPicPr>
          <p:nvPr/>
        </p:nvPicPr>
        <p:blipFill>
          <a:blip r:embed="rId3"/>
          <a:stretch>
            <a:fillRect/>
          </a:stretch>
        </p:blipFill>
        <p:spPr>
          <a:xfrm>
            <a:off x="6510601" y="2895600"/>
            <a:ext cx="2480999" cy="2791124"/>
          </a:xfrm>
          <a:prstGeom prst="rect">
            <a:avLst/>
          </a:prstGeom>
        </p:spPr>
      </p:pic>
    </p:spTree>
    <p:extLst>
      <p:ext uri="{BB962C8B-B14F-4D97-AF65-F5344CB8AC3E}">
        <p14:creationId xmlns:p14="http://schemas.microsoft.com/office/powerpoint/2010/main" val="2595271453"/>
      </p:ext>
    </p:extLst>
  </p:cSld>
  <p:clrMapOvr>
    <a:masterClrMapping/>
  </p:clrMapOvr>
  <p:transition advClick="0" advTm="4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8305800" cy="1143000"/>
          </a:xfrm>
        </p:spPr>
        <p:txBody>
          <a:bodyPr>
            <a:normAutofit fontScale="90000"/>
          </a:bodyPr>
          <a:lstStyle/>
          <a:p>
            <a:pPr algn="ctr" eaLnBrk="1" hangingPunct="1"/>
            <a:r>
              <a:rPr lang="en-US" dirty="0"/>
              <a:t>INITIATION WORKSHOP</a:t>
            </a:r>
            <a:br>
              <a:rPr lang="en-US" dirty="0"/>
            </a:br>
            <a:r>
              <a:rPr lang="en-US" b="1" i="1" dirty="0">
                <a:solidFill>
                  <a:srgbClr val="00B050"/>
                </a:solidFill>
              </a:rPr>
              <a:t>How Do We Welcome the Seeker?</a:t>
            </a:r>
            <a:endParaRPr lang="en-US" sz="2500" i="1" dirty="0">
              <a:solidFill>
                <a:srgbClr val="00B050"/>
              </a:solidFill>
            </a:endParaRPr>
          </a:p>
        </p:txBody>
      </p:sp>
      <p:sp>
        <p:nvSpPr>
          <p:cNvPr id="558083" name="Rectangle 3"/>
          <p:cNvSpPr>
            <a:spLocks noGrp="1" noChangeArrowheads="1"/>
          </p:cNvSpPr>
          <p:nvPr>
            <p:ph idx="1"/>
          </p:nvPr>
        </p:nvSpPr>
        <p:spPr>
          <a:xfrm>
            <a:off x="1143000" y="1371600"/>
            <a:ext cx="7696200" cy="4713460"/>
          </a:xfrm>
        </p:spPr>
        <p:txBody>
          <a:bodyPr>
            <a:normAutofit/>
          </a:bodyPr>
          <a:lstStyle/>
          <a:p>
            <a:pPr algn="ctr" eaLnBrk="1" hangingPunct="1">
              <a:lnSpc>
                <a:spcPct val="90000"/>
              </a:lnSpc>
              <a:buFont typeface="Wingdings" pitchFamily="2" charset="2"/>
              <a:buNone/>
            </a:pPr>
            <a:r>
              <a:rPr lang="en-US" sz="4400" b="1" dirty="0"/>
              <a:t>RESPONSE</a:t>
            </a:r>
          </a:p>
          <a:p>
            <a:pPr lvl="1" eaLnBrk="1" hangingPunct="1">
              <a:lnSpc>
                <a:spcPct val="90000"/>
              </a:lnSpc>
              <a:buFont typeface="Arial" panose="020B0604020202020204" pitchFamily="34" charset="0"/>
              <a:buChar char="•"/>
            </a:pPr>
            <a:r>
              <a:rPr lang="en-US" sz="2400" b="1" dirty="0"/>
              <a:t>From Seeker</a:t>
            </a:r>
          </a:p>
          <a:p>
            <a:pPr lvl="2">
              <a:lnSpc>
                <a:spcPct val="90000"/>
              </a:lnSpc>
              <a:buFont typeface="Courier New" panose="02070309020205020404" pitchFamily="49" charset="0"/>
              <a:buChar char="o"/>
            </a:pPr>
            <a:r>
              <a:rPr lang="en-US" sz="2200" dirty="0"/>
              <a:t>Phone Call or Email to Parish</a:t>
            </a:r>
          </a:p>
          <a:p>
            <a:pPr lvl="2">
              <a:lnSpc>
                <a:spcPct val="90000"/>
              </a:lnSpc>
              <a:buFont typeface="Courier New" panose="02070309020205020404" pitchFamily="49" charset="0"/>
              <a:buChar char="o"/>
            </a:pPr>
            <a:r>
              <a:rPr lang="en-US" sz="2200" dirty="0"/>
              <a:t>Voicemail left</a:t>
            </a:r>
          </a:p>
          <a:p>
            <a:pPr lvl="2">
              <a:lnSpc>
                <a:spcPct val="90000"/>
              </a:lnSpc>
              <a:buFont typeface="Courier New" panose="02070309020205020404" pitchFamily="49" charset="0"/>
              <a:buChar char="o"/>
            </a:pPr>
            <a:r>
              <a:rPr lang="en-US" sz="2200" dirty="0"/>
              <a:t>In the hallway</a:t>
            </a:r>
          </a:p>
          <a:p>
            <a:pPr lvl="1" eaLnBrk="1" hangingPunct="1">
              <a:lnSpc>
                <a:spcPct val="90000"/>
              </a:lnSpc>
              <a:buFont typeface="Arial" panose="020B0604020202020204" pitchFamily="34" charset="0"/>
              <a:buChar char="•"/>
            </a:pPr>
            <a:r>
              <a:rPr lang="en-US" sz="2400" b="1" dirty="0"/>
              <a:t>Back to Seeker</a:t>
            </a:r>
          </a:p>
          <a:p>
            <a:pPr lvl="2">
              <a:lnSpc>
                <a:spcPct val="90000"/>
              </a:lnSpc>
              <a:buFont typeface="Courier New" panose="02070309020205020404" pitchFamily="49" charset="0"/>
              <a:buChar char="o"/>
            </a:pPr>
            <a:r>
              <a:rPr lang="en-US" sz="2200" dirty="0"/>
              <a:t>Service Standard</a:t>
            </a:r>
          </a:p>
          <a:p>
            <a:pPr lvl="2">
              <a:lnSpc>
                <a:spcPct val="90000"/>
              </a:lnSpc>
              <a:buFont typeface="Courier New" panose="02070309020205020404" pitchFamily="49" charset="0"/>
              <a:buChar char="o"/>
            </a:pPr>
            <a:r>
              <a:rPr lang="en-US" sz="2200" dirty="0"/>
              <a:t>Timely</a:t>
            </a:r>
          </a:p>
          <a:p>
            <a:pPr lvl="2">
              <a:lnSpc>
                <a:spcPct val="90000"/>
              </a:lnSpc>
              <a:buFont typeface="Courier New" panose="02070309020205020404" pitchFamily="49" charset="0"/>
              <a:buChar char="o"/>
            </a:pPr>
            <a:r>
              <a:rPr lang="en-US" sz="2200" dirty="0"/>
              <a:t>Specific / Accurate Information</a:t>
            </a:r>
          </a:p>
          <a:p>
            <a:pPr lvl="1" eaLnBrk="1" hangingPunct="1">
              <a:lnSpc>
                <a:spcPct val="90000"/>
              </a:lnSpc>
              <a:buFont typeface="Arial" panose="020B0604020202020204" pitchFamily="34" charset="0"/>
              <a:buChar char="•"/>
            </a:pPr>
            <a:endParaRPr lang="en-US" sz="2800" i="1" dirty="0"/>
          </a:p>
        </p:txBody>
      </p:sp>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7</a:t>
            </a:fld>
            <a:endParaRPr lang="en-US"/>
          </a:p>
        </p:txBody>
      </p:sp>
      <p:pic>
        <p:nvPicPr>
          <p:cNvPr id="6" name="Picture 5">
            <a:extLst>
              <a:ext uri="{FF2B5EF4-FFF2-40B4-BE49-F238E27FC236}">
                <a16:creationId xmlns:a16="http://schemas.microsoft.com/office/drawing/2014/main" id="{A5FF8F41-A290-1550-78FA-F56D2C838547}"/>
              </a:ext>
            </a:extLst>
          </p:cNvPr>
          <p:cNvPicPr>
            <a:picLocks noChangeAspect="1"/>
          </p:cNvPicPr>
          <p:nvPr/>
        </p:nvPicPr>
        <p:blipFill>
          <a:blip r:embed="rId3"/>
          <a:stretch>
            <a:fillRect/>
          </a:stretch>
        </p:blipFill>
        <p:spPr>
          <a:xfrm>
            <a:off x="6791039" y="1999986"/>
            <a:ext cx="2048161" cy="1886213"/>
          </a:xfrm>
          <a:prstGeom prst="rect">
            <a:avLst/>
          </a:prstGeom>
        </p:spPr>
      </p:pic>
      <p:pic>
        <p:nvPicPr>
          <p:cNvPr id="8" name="Picture 7">
            <a:extLst>
              <a:ext uri="{FF2B5EF4-FFF2-40B4-BE49-F238E27FC236}">
                <a16:creationId xmlns:a16="http://schemas.microsoft.com/office/drawing/2014/main" id="{816B3DFC-D03E-0AFE-6E8E-609E65044085}"/>
              </a:ext>
            </a:extLst>
          </p:cNvPr>
          <p:cNvPicPr>
            <a:picLocks noChangeAspect="1"/>
          </p:cNvPicPr>
          <p:nvPr/>
        </p:nvPicPr>
        <p:blipFill>
          <a:blip r:embed="rId4"/>
          <a:stretch>
            <a:fillRect/>
          </a:stretch>
        </p:blipFill>
        <p:spPr>
          <a:xfrm>
            <a:off x="6567351" y="4615964"/>
            <a:ext cx="1952898" cy="1771897"/>
          </a:xfrm>
          <a:prstGeom prst="rect">
            <a:avLst/>
          </a:prstGeom>
        </p:spPr>
      </p:pic>
      <p:pic>
        <p:nvPicPr>
          <p:cNvPr id="4" name="Picture 3">
            <a:extLst>
              <a:ext uri="{FF2B5EF4-FFF2-40B4-BE49-F238E27FC236}">
                <a16:creationId xmlns:a16="http://schemas.microsoft.com/office/drawing/2014/main" id="{08FE8D4D-076A-10DF-8DB2-6FD7C921FFCC}"/>
              </a:ext>
            </a:extLst>
          </p:cNvPr>
          <p:cNvPicPr>
            <a:picLocks noChangeAspect="1"/>
          </p:cNvPicPr>
          <p:nvPr/>
        </p:nvPicPr>
        <p:blipFill>
          <a:blip r:embed="rId5"/>
          <a:stretch>
            <a:fillRect/>
          </a:stretch>
        </p:blipFill>
        <p:spPr>
          <a:xfrm>
            <a:off x="5200174" y="3112845"/>
            <a:ext cx="1362265" cy="1200318"/>
          </a:xfrm>
          <a:prstGeom prst="rect">
            <a:avLst/>
          </a:prstGeom>
        </p:spPr>
      </p:pic>
    </p:spTree>
    <p:extLst>
      <p:ext uri="{BB962C8B-B14F-4D97-AF65-F5344CB8AC3E}">
        <p14:creationId xmlns:p14="http://schemas.microsoft.com/office/powerpoint/2010/main" val="1329478394"/>
      </p:ext>
    </p:extLst>
  </p:cSld>
  <p:clrMapOvr>
    <a:masterClrMapping/>
  </p:clrMapOvr>
  <p:transition advClick="0" advTm="4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304799"/>
            <a:ext cx="8235776" cy="870147"/>
          </a:xfrm>
        </p:spPr>
        <p:txBody>
          <a:bodyPr>
            <a:normAutofit fontScale="90000"/>
          </a:bodyPr>
          <a:lstStyle/>
          <a:p>
            <a:pPr algn="ctr" eaLnBrk="1" hangingPunct="1"/>
            <a:r>
              <a:rPr lang="en-US" dirty="0"/>
              <a:t>INITIATION WORKSHOP</a:t>
            </a:r>
            <a:br>
              <a:rPr lang="en-US" dirty="0"/>
            </a:br>
            <a:r>
              <a:rPr lang="en-US" b="1" i="1" dirty="0">
                <a:solidFill>
                  <a:srgbClr val="00B050"/>
                </a:solidFill>
              </a:rPr>
              <a:t>How Do We Welcome the Seeker?</a:t>
            </a:r>
            <a:endParaRPr lang="en-US" sz="2500" i="1" dirty="0">
              <a:solidFill>
                <a:srgbClr val="00B050"/>
              </a:solidFill>
            </a:endParaRPr>
          </a:p>
        </p:txBody>
      </p:sp>
      <p:sp>
        <p:nvSpPr>
          <p:cNvPr id="558083" name="Rectangle 3"/>
          <p:cNvSpPr>
            <a:spLocks noGrp="1" noChangeArrowheads="1"/>
          </p:cNvSpPr>
          <p:nvPr>
            <p:ph idx="1"/>
          </p:nvPr>
        </p:nvSpPr>
        <p:spPr>
          <a:xfrm>
            <a:off x="1006180" y="1402383"/>
            <a:ext cx="7909220" cy="4495800"/>
          </a:xfrm>
        </p:spPr>
        <p:txBody>
          <a:bodyPr>
            <a:normAutofit lnSpcReduction="10000"/>
          </a:bodyPr>
          <a:lstStyle/>
          <a:p>
            <a:pPr marL="0" algn="ctr" eaLnBrk="1" hangingPunct="1">
              <a:lnSpc>
                <a:spcPct val="110000"/>
              </a:lnSpc>
              <a:spcBef>
                <a:spcPts val="0"/>
              </a:spcBef>
              <a:spcAft>
                <a:spcPts val="0"/>
              </a:spcAft>
              <a:buFont typeface="Wingdings" pitchFamily="2" charset="2"/>
              <a:buNone/>
            </a:pPr>
            <a:r>
              <a:rPr lang="en-US" sz="4400" b="1" dirty="0"/>
              <a:t>INITIATION MINISTRY . . . .</a:t>
            </a:r>
          </a:p>
          <a:p>
            <a:pPr marL="0" algn="ctr" eaLnBrk="1" hangingPunct="1">
              <a:lnSpc>
                <a:spcPct val="110000"/>
              </a:lnSpc>
              <a:spcBef>
                <a:spcPts val="0"/>
              </a:spcBef>
              <a:spcAft>
                <a:spcPts val="0"/>
              </a:spcAft>
              <a:buFont typeface="Wingdings" pitchFamily="2" charset="2"/>
              <a:buNone/>
            </a:pPr>
            <a:r>
              <a:rPr lang="en-US" sz="4400" b="1" dirty="0"/>
              <a:t>GATHERING INFORMATION </a:t>
            </a:r>
          </a:p>
          <a:p>
            <a:pPr lvl="1">
              <a:lnSpc>
                <a:spcPct val="90000"/>
              </a:lnSpc>
              <a:buFont typeface="Arial" panose="020B0604020202020204" pitchFamily="34" charset="0"/>
              <a:buChar char="•"/>
            </a:pPr>
            <a:r>
              <a:rPr lang="en-US" sz="4000" dirty="0"/>
              <a:t>What</a:t>
            </a:r>
          </a:p>
          <a:p>
            <a:pPr lvl="1">
              <a:lnSpc>
                <a:spcPct val="90000"/>
              </a:lnSpc>
              <a:buFont typeface="Arial" panose="020B0604020202020204" pitchFamily="34" charset="0"/>
              <a:buChar char="•"/>
            </a:pPr>
            <a:r>
              <a:rPr lang="en-US" sz="4000" dirty="0"/>
              <a:t>Why</a:t>
            </a:r>
          </a:p>
          <a:p>
            <a:pPr lvl="1">
              <a:lnSpc>
                <a:spcPct val="90000"/>
              </a:lnSpc>
              <a:buFont typeface="Arial" panose="020B0604020202020204" pitchFamily="34" charset="0"/>
              <a:buChar char="•"/>
            </a:pPr>
            <a:r>
              <a:rPr lang="en-US" sz="4000" dirty="0"/>
              <a:t>How</a:t>
            </a:r>
          </a:p>
          <a:p>
            <a:pPr lvl="1">
              <a:lnSpc>
                <a:spcPct val="90000"/>
              </a:lnSpc>
              <a:buFont typeface="Arial" panose="020B0604020202020204" pitchFamily="34" charset="0"/>
              <a:buChar char="•"/>
            </a:pPr>
            <a:r>
              <a:rPr lang="en-US" sz="4000" dirty="0"/>
              <a:t>And Now What . . . . </a:t>
            </a:r>
          </a:p>
          <a:p>
            <a:pPr algn="ctr" eaLnBrk="1" hangingPunct="1">
              <a:lnSpc>
                <a:spcPct val="90000"/>
              </a:lnSpc>
              <a:buFont typeface="Wingdings" pitchFamily="2" charset="2"/>
              <a:buNone/>
            </a:pPr>
            <a:endParaRPr lang="en-US" sz="4400" b="1" dirty="0"/>
          </a:p>
        </p:txBody>
      </p:sp>
      <p:sp>
        <p:nvSpPr>
          <p:cNvPr id="3" name="Slide Number Placeholder 2">
            <a:extLst>
              <a:ext uri="{FF2B5EF4-FFF2-40B4-BE49-F238E27FC236}">
                <a16:creationId xmlns:a16="http://schemas.microsoft.com/office/drawing/2014/main" id="{620E292F-A8D1-460B-B36C-F28E83A954C7}"/>
              </a:ext>
            </a:extLst>
          </p:cNvPr>
          <p:cNvSpPr>
            <a:spLocks noGrp="1"/>
          </p:cNvSpPr>
          <p:nvPr>
            <p:ph type="sldNum" sz="quarter" idx="12"/>
          </p:nvPr>
        </p:nvSpPr>
        <p:spPr>
          <a:xfrm>
            <a:off x="7537624" y="6391656"/>
            <a:ext cx="1600200" cy="457200"/>
          </a:xfrm>
        </p:spPr>
        <p:txBody>
          <a:bodyPr/>
          <a:lstStyle/>
          <a:p>
            <a:pPr>
              <a:defRPr/>
            </a:pPr>
            <a:fld id="{1F5B16B8-947D-4FBB-B241-B6415930DBA0}" type="slidenum">
              <a:rPr lang="en-US" smtClean="0"/>
              <a:pPr>
                <a:defRPr/>
              </a:pPr>
              <a:t>8</a:t>
            </a:fld>
            <a:endParaRPr lang="en-US" dirty="0"/>
          </a:p>
        </p:txBody>
      </p:sp>
      <p:pic>
        <p:nvPicPr>
          <p:cNvPr id="6" name="Picture 5">
            <a:extLst>
              <a:ext uri="{FF2B5EF4-FFF2-40B4-BE49-F238E27FC236}">
                <a16:creationId xmlns:a16="http://schemas.microsoft.com/office/drawing/2014/main" id="{CEC1EAA7-1D99-0687-C52F-A736748AB4A4}"/>
              </a:ext>
            </a:extLst>
          </p:cNvPr>
          <p:cNvPicPr>
            <a:picLocks noChangeAspect="1"/>
          </p:cNvPicPr>
          <p:nvPr/>
        </p:nvPicPr>
        <p:blipFill>
          <a:blip r:embed="rId3"/>
          <a:stretch>
            <a:fillRect/>
          </a:stretch>
        </p:blipFill>
        <p:spPr>
          <a:xfrm>
            <a:off x="6688532" y="3124200"/>
            <a:ext cx="1737036" cy="1509366"/>
          </a:xfrm>
          <a:prstGeom prst="rect">
            <a:avLst/>
          </a:prstGeom>
        </p:spPr>
      </p:pic>
      <p:pic>
        <p:nvPicPr>
          <p:cNvPr id="4" name="Picture 3">
            <a:extLst>
              <a:ext uri="{FF2B5EF4-FFF2-40B4-BE49-F238E27FC236}">
                <a16:creationId xmlns:a16="http://schemas.microsoft.com/office/drawing/2014/main" id="{EE3BE9A4-C506-ECCD-CC0B-E8BA1F3A6D52}"/>
              </a:ext>
            </a:extLst>
          </p:cNvPr>
          <p:cNvPicPr>
            <a:picLocks noChangeAspect="1"/>
          </p:cNvPicPr>
          <p:nvPr/>
        </p:nvPicPr>
        <p:blipFill>
          <a:blip r:embed="rId4"/>
          <a:stretch>
            <a:fillRect/>
          </a:stretch>
        </p:blipFill>
        <p:spPr>
          <a:xfrm>
            <a:off x="3386617" y="2701938"/>
            <a:ext cx="1141512" cy="1425369"/>
          </a:xfrm>
          <a:prstGeom prst="rect">
            <a:avLst/>
          </a:prstGeom>
        </p:spPr>
      </p:pic>
      <p:pic>
        <p:nvPicPr>
          <p:cNvPr id="7" name="Picture 6">
            <a:extLst>
              <a:ext uri="{FF2B5EF4-FFF2-40B4-BE49-F238E27FC236}">
                <a16:creationId xmlns:a16="http://schemas.microsoft.com/office/drawing/2014/main" id="{61CF4CDD-8843-97E4-3BE2-2B89CCED1D8B}"/>
              </a:ext>
            </a:extLst>
          </p:cNvPr>
          <p:cNvPicPr>
            <a:picLocks noChangeAspect="1"/>
          </p:cNvPicPr>
          <p:nvPr/>
        </p:nvPicPr>
        <p:blipFill>
          <a:blip r:embed="rId5"/>
          <a:stretch>
            <a:fillRect/>
          </a:stretch>
        </p:blipFill>
        <p:spPr>
          <a:xfrm>
            <a:off x="4551133" y="2716315"/>
            <a:ext cx="1141512" cy="1471418"/>
          </a:xfrm>
          <a:prstGeom prst="rect">
            <a:avLst/>
          </a:prstGeom>
        </p:spPr>
      </p:pic>
      <p:pic>
        <p:nvPicPr>
          <p:cNvPr id="9" name="Picture 8">
            <a:extLst>
              <a:ext uri="{FF2B5EF4-FFF2-40B4-BE49-F238E27FC236}">
                <a16:creationId xmlns:a16="http://schemas.microsoft.com/office/drawing/2014/main" id="{EA556E6E-2355-9DAA-3981-76B2E15F42D7}"/>
              </a:ext>
            </a:extLst>
          </p:cNvPr>
          <p:cNvPicPr>
            <a:picLocks noChangeAspect="1"/>
          </p:cNvPicPr>
          <p:nvPr/>
        </p:nvPicPr>
        <p:blipFill>
          <a:blip r:embed="rId6"/>
          <a:stretch>
            <a:fillRect/>
          </a:stretch>
        </p:blipFill>
        <p:spPr>
          <a:xfrm>
            <a:off x="6096000" y="4994885"/>
            <a:ext cx="2000529" cy="1362265"/>
          </a:xfrm>
          <a:prstGeom prst="rect">
            <a:avLst/>
          </a:prstGeom>
        </p:spPr>
      </p:pic>
    </p:spTree>
    <p:extLst>
      <p:ext uri="{BB962C8B-B14F-4D97-AF65-F5344CB8AC3E}">
        <p14:creationId xmlns:p14="http://schemas.microsoft.com/office/powerpoint/2010/main" val="2588959675"/>
      </p:ext>
    </p:extLst>
  </p:cSld>
  <p:clrMapOvr>
    <a:masterClrMapping/>
  </p:clrMapOvr>
  <p:transition advClick="0" advTm="4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B7C10-0EF0-E6F2-E03E-F8D1AADF15CD}"/>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4D71A996-4132-10F6-85C4-36A22BD55B0E}"/>
              </a:ext>
            </a:extLst>
          </p:cNvPr>
          <p:cNvSpPr>
            <a:spLocks noGrp="1" noChangeArrowheads="1"/>
          </p:cNvSpPr>
          <p:nvPr>
            <p:ph type="title"/>
          </p:nvPr>
        </p:nvSpPr>
        <p:spPr>
          <a:xfrm>
            <a:off x="838200" y="304799"/>
            <a:ext cx="8235776" cy="870147"/>
          </a:xfrm>
        </p:spPr>
        <p:txBody>
          <a:bodyPr>
            <a:normAutofit fontScale="90000"/>
          </a:bodyPr>
          <a:lstStyle/>
          <a:p>
            <a:pPr algn="ctr" eaLnBrk="1" hangingPunct="1"/>
            <a:r>
              <a:rPr lang="en-US" dirty="0"/>
              <a:t>INITIATION WORKSHOP</a:t>
            </a:r>
            <a:br>
              <a:rPr lang="en-US" dirty="0"/>
            </a:br>
            <a:r>
              <a:rPr lang="en-US" b="1" i="1" dirty="0">
                <a:solidFill>
                  <a:srgbClr val="00B050"/>
                </a:solidFill>
              </a:rPr>
              <a:t>How Do We Welcome the Seeker?</a:t>
            </a:r>
            <a:endParaRPr lang="en-US" sz="2500" i="1" dirty="0">
              <a:solidFill>
                <a:srgbClr val="00B050"/>
              </a:solidFill>
            </a:endParaRPr>
          </a:p>
        </p:txBody>
      </p:sp>
      <p:sp>
        <p:nvSpPr>
          <p:cNvPr id="558083" name="Rectangle 3">
            <a:extLst>
              <a:ext uri="{FF2B5EF4-FFF2-40B4-BE49-F238E27FC236}">
                <a16:creationId xmlns:a16="http://schemas.microsoft.com/office/drawing/2014/main" id="{2DFC2AE2-FF1F-4ADC-3AAB-22F601003E27}"/>
              </a:ext>
            </a:extLst>
          </p:cNvPr>
          <p:cNvSpPr>
            <a:spLocks noGrp="1" noChangeArrowheads="1"/>
          </p:cNvSpPr>
          <p:nvPr>
            <p:ph idx="1"/>
          </p:nvPr>
        </p:nvSpPr>
        <p:spPr>
          <a:xfrm>
            <a:off x="1006180" y="1402383"/>
            <a:ext cx="7909220" cy="4495800"/>
          </a:xfrm>
        </p:spPr>
        <p:txBody>
          <a:bodyPr>
            <a:normAutofit/>
          </a:bodyPr>
          <a:lstStyle/>
          <a:p>
            <a:pPr algn="ctr" eaLnBrk="1" hangingPunct="1">
              <a:lnSpc>
                <a:spcPct val="90000"/>
              </a:lnSpc>
              <a:buFont typeface="Wingdings" pitchFamily="2" charset="2"/>
              <a:buNone/>
            </a:pPr>
            <a:endParaRPr lang="en-US" sz="4400" b="1" dirty="0"/>
          </a:p>
        </p:txBody>
      </p:sp>
      <p:sp>
        <p:nvSpPr>
          <p:cNvPr id="3" name="Slide Number Placeholder 2">
            <a:extLst>
              <a:ext uri="{FF2B5EF4-FFF2-40B4-BE49-F238E27FC236}">
                <a16:creationId xmlns:a16="http://schemas.microsoft.com/office/drawing/2014/main" id="{D9D281A4-2DA3-537C-0371-467DA9F1F492}"/>
              </a:ext>
            </a:extLst>
          </p:cNvPr>
          <p:cNvSpPr>
            <a:spLocks noGrp="1"/>
          </p:cNvSpPr>
          <p:nvPr>
            <p:ph type="sldNum" sz="quarter" idx="12"/>
          </p:nvPr>
        </p:nvSpPr>
        <p:spPr>
          <a:xfrm>
            <a:off x="7537624" y="6391656"/>
            <a:ext cx="1600200" cy="457200"/>
          </a:xfrm>
        </p:spPr>
        <p:txBody>
          <a:bodyPr/>
          <a:lstStyle/>
          <a:p>
            <a:pPr>
              <a:defRPr/>
            </a:pPr>
            <a:fld id="{1F5B16B8-947D-4FBB-B241-B6415930DBA0}" type="slidenum">
              <a:rPr lang="en-US" smtClean="0"/>
              <a:pPr>
                <a:defRPr/>
              </a:pPr>
              <a:t>9</a:t>
            </a:fld>
            <a:endParaRPr lang="en-US" dirty="0"/>
          </a:p>
        </p:txBody>
      </p:sp>
      <p:pic>
        <p:nvPicPr>
          <p:cNvPr id="4" name="Picture 3">
            <a:extLst>
              <a:ext uri="{FF2B5EF4-FFF2-40B4-BE49-F238E27FC236}">
                <a16:creationId xmlns:a16="http://schemas.microsoft.com/office/drawing/2014/main" id="{2FC9AB38-D159-8F1C-4A4C-34BC04D7DF2F}"/>
              </a:ext>
            </a:extLst>
          </p:cNvPr>
          <p:cNvPicPr>
            <a:picLocks noChangeAspect="1"/>
          </p:cNvPicPr>
          <p:nvPr/>
        </p:nvPicPr>
        <p:blipFill>
          <a:blip r:embed="rId3"/>
          <a:stretch>
            <a:fillRect/>
          </a:stretch>
        </p:blipFill>
        <p:spPr>
          <a:xfrm>
            <a:off x="228600" y="1291942"/>
            <a:ext cx="4432277" cy="5534440"/>
          </a:xfrm>
          <a:prstGeom prst="rect">
            <a:avLst/>
          </a:prstGeom>
        </p:spPr>
      </p:pic>
      <p:pic>
        <p:nvPicPr>
          <p:cNvPr id="7" name="Picture 6">
            <a:extLst>
              <a:ext uri="{FF2B5EF4-FFF2-40B4-BE49-F238E27FC236}">
                <a16:creationId xmlns:a16="http://schemas.microsoft.com/office/drawing/2014/main" id="{A260FA88-673A-74CB-2E1D-46503B943D8F}"/>
              </a:ext>
            </a:extLst>
          </p:cNvPr>
          <p:cNvPicPr>
            <a:picLocks noChangeAspect="1"/>
          </p:cNvPicPr>
          <p:nvPr/>
        </p:nvPicPr>
        <p:blipFill>
          <a:blip r:embed="rId4"/>
          <a:stretch>
            <a:fillRect/>
          </a:stretch>
        </p:blipFill>
        <p:spPr>
          <a:xfrm>
            <a:off x="4780411" y="1291941"/>
            <a:ext cx="4293565" cy="5534439"/>
          </a:xfrm>
          <a:prstGeom prst="rect">
            <a:avLst/>
          </a:prstGeom>
        </p:spPr>
      </p:pic>
    </p:spTree>
    <p:extLst>
      <p:ext uri="{BB962C8B-B14F-4D97-AF65-F5344CB8AC3E}">
        <p14:creationId xmlns:p14="http://schemas.microsoft.com/office/powerpoint/2010/main" val="2489532203"/>
      </p:ext>
    </p:extLst>
  </p:cSld>
  <p:clrMapOvr>
    <a:masterClrMapping/>
  </p:clrMapOvr>
  <p:transition advClick="0" advTm="43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41343</TotalTime>
  <Words>1215</Words>
  <Application>Microsoft Office PowerPoint</Application>
  <PresentationFormat>On-screen Show (4:3)</PresentationFormat>
  <Paragraphs>219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Corbel</vt:lpstr>
      <vt:lpstr>Courier New</vt:lpstr>
      <vt:lpstr>Helvetica Neue</vt:lpstr>
      <vt:lpstr>Times New Roman</vt:lpstr>
      <vt:lpstr>Wingdings</vt:lpstr>
      <vt:lpstr>Parallax</vt:lpstr>
      <vt:lpstr>PowerPoint Presentation</vt:lpstr>
      <vt:lpstr>WINTER 2024 INITIATION WORKSHOP</vt:lpstr>
      <vt:lpstr>INTRODUCTIONS</vt:lpstr>
      <vt:lpstr>INITIATION WORKSHOP   How Do We Welcome the Seeker?  OPENING PRAYER </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How Do We Welcome the Seeker?</vt:lpstr>
      <vt:lpstr>INITIATION WORKSHOP  COMING SOON . . . . .</vt:lpstr>
      <vt:lpstr>INITIATION WORKSHOP How Do We Welcome the Seeker?</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Session 5 – Decisions: Our Framework</dc:title>
  <dc:creator>Dick Reimbold</dc:creator>
  <cp:lastModifiedBy>Benedict Esposito</cp:lastModifiedBy>
  <cp:revision>129</cp:revision>
  <cp:lastPrinted>2024-01-23T14:57:20Z</cp:lastPrinted>
  <dcterms:created xsi:type="dcterms:W3CDTF">2011-01-15T17:11:02Z</dcterms:created>
  <dcterms:modified xsi:type="dcterms:W3CDTF">2024-02-13T16:36:10Z</dcterms:modified>
</cp:coreProperties>
</file>