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59" r:id="rId3"/>
    <p:sldId id="260" r:id="rId4"/>
    <p:sldId id="261" r:id="rId5"/>
    <p:sldId id="262" r:id="rId6"/>
    <p:sldId id="263" r:id="rId7"/>
    <p:sldId id="264" r:id="rId8"/>
    <p:sldId id="265" r:id="rId9"/>
    <p:sldId id="280" r:id="rId10"/>
    <p:sldId id="281" r:id="rId11"/>
    <p:sldId id="267" r:id="rId12"/>
    <p:sldId id="282" r:id="rId13"/>
    <p:sldId id="268" r:id="rId14"/>
    <p:sldId id="284" r:id="rId15"/>
    <p:sldId id="283" r:id="rId16"/>
    <p:sldId id="269" r:id="rId17"/>
    <p:sldId id="285" r:id="rId18"/>
    <p:sldId id="286" r:id="rId19"/>
    <p:sldId id="270" r:id="rId20"/>
    <p:sldId id="271" r:id="rId21"/>
    <p:sldId id="272" r:id="rId22"/>
    <p:sldId id="273" r:id="rId23"/>
    <p:sldId id="275" r:id="rId24"/>
    <p:sldId id="274" r:id="rId25"/>
    <p:sldId id="276" r:id="rId26"/>
    <p:sldId id="277" r:id="rId27"/>
    <p:sldId id="257" r:id="rId28"/>
    <p:sldId id="278" r:id="rId29"/>
    <p:sldId id="266" r:id="rId30"/>
  </p:sldIdLst>
  <p:sldSz cx="9144000" cy="5143500" type="screen16x9"/>
  <p:notesSz cx="6858000" cy="9144000"/>
  <p:embeddedFontLst>
    <p:embeddedFont>
      <p:font typeface="Lato" panose="020F0502020204030203" pitchFamily="34" charset="0"/>
      <p:regular r:id="rId32"/>
      <p:bold r:id="rId33"/>
      <p:italic r:id="rId34"/>
      <p:boldItalic r:id="rId35"/>
    </p:embeddedFont>
    <p:embeddedFont>
      <p:font typeface="Playfair Display"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12429-9F62-4F68-9807-3E7BCC78D9F6}" type="doc">
      <dgm:prSet loTypeId="urn:microsoft.com/office/officeart/2005/8/layout/hChevron3" loCatId="process" qsTypeId="urn:microsoft.com/office/officeart/2005/8/quickstyle/simple1" qsCatId="simple" csTypeId="urn:microsoft.com/office/officeart/2005/8/colors/accent1_2" csCatId="accent1" phldr="1"/>
      <dgm:spPr/>
    </dgm:pt>
    <dgm:pt modelId="{1D7F05D9-DA39-427B-BE8F-5181000511F0}">
      <dgm:prSet phldrT="[Text]"/>
      <dgm:spPr>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dgm:spPr>
      <dgm:t>
        <a:bodyPr/>
        <a:lstStyle/>
        <a:p>
          <a:pPr marL="461963" indent="0" algn="l"/>
          <a:r>
            <a:rPr lang="es-MX" b="1" noProof="0" dirty="0">
              <a:solidFill>
                <a:srgbClr val="333399"/>
              </a:solidFill>
              <a:effectLst/>
            </a:rPr>
            <a:t>Catequesis</a:t>
          </a:r>
        </a:p>
      </dgm:t>
    </dgm:pt>
    <dgm:pt modelId="{F2F09F93-CE28-4658-96DE-C24259410F32}" type="parTrans" cxnId="{69F62875-781B-4FE2-8D5D-63B9F668CD55}">
      <dgm:prSet/>
      <dgm:spPr/>
      <dgm:t>
        <a:bodyPr/>
        <a:lstStyle/>
        <a:p>
          <a:endParaRPr lang="en-US"/>
        </a:p>
      </dgm:t>
    </dgm:pt>
    <dgm:pt modelId="{E132018A-4A5D-48D4-A5F6-2B3ED04988BD}" type="sibTrans" cxnId="{69F62875-781B-4FE2-8D5D-63B9F668CD55}">
      <dgm:prSet/>
      <dgm:spPr/>
      <dgm:t>
        <a:bodyPr/>
        <a:lstStyle/>
        <a:p>
          <a:endParaRPr lang="en-US"/>
        </a:p>
      </dgm:t>
    </dgm:pt>
    <dgm:pt modelId="{6F56DDFC-F448-4D04-9273-B0814F282B2F}">
      <dgm:prSet phldrT="[Tex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dgm:spPr>
      <dgm:t>
        <a:bodyPr/>
        <a:lstStyle/>
        <a:p>
          <a:pPr marL="569913" indent="0" algn="l"/>
          <a:r>
            <a:rPr lang="es-MX" b="1" noProof="0" dirty="0">
              <a:solidFill>
                <a:srgbClr val="333399"/>
              </a:solidFill>
              <a:effectLst/>
            </a:rPr>
            <a:t>Continuación</a:t>
          </a:r>
        </a:p>
      </dgm:t>
    </dgm:pt>
    <dgm:pt modelId="{8B72746F-A382-4564-8979-8F8E30C596FE}" type="parTrans" cxnId="{B0BF1CD0-EABB-4F48-9CE7-69A3FD4C861C}">
      <dgm:prSet/>
      <dgm:spPr/>
      <dgm:t>
        <a:bodyPr/>
        <a:lstStyle/>
        <a:p>
          <a:endParaRPr lang="en-US"/>
        </a:p>
      </dgm:t>
    </dgm:pt>
    <dgm:pt modelId="{1DB49915-F7F7-4082-ACAD-4D067035DBB7}" type="sibTrans" cxnId="{B0BF1CD0-EABB-4F48-9CE7-69A3FD4C861C}">
      <dgm:prSet/>
      <dgm:spPr/>
      <dgm:t>
        <a:bodyPr/>
        <a:lstStyle/>
        <a:p>
          <a:endParaRPr lang="en-US"/>
        </a:p>
      </dgm:t>
    </dgm:pt>
    <dgm:pt modelId="{F2774CF6-F595-4E49-9B6A-15AF6D17C40C}">
      <dgm:prSet phldrT="[Tex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dgm:spPr>
      <dgm:t>
        <a:bodyPr/>
        <a:lstStyle/>
        <a:p>
          <a:pPr marL="461963" indent="0" algn="l"/>
          <a:r>
            <a:rPr lang="es-MX" b="1" noProof="0" dirty="0">
              <a:solidFill>
                <a:srgbClr val="333399"/>
              </a:solidFill>
              <a:effectLst/>
            </a:rPr>
            <a:t>Proclamación </a:t>
          </a:r>
        </a:p>
        <a:p>
          <a:pPr marL="461963" indent="0" algn="l"/>
          <a:r>
            <a:rPr lang="es-MX" b="1" noProof="0" dirty="0">
              <a:solidFill>
                <a:srgbClr val="333399"/>
              </a:solidFill>
              <a:effectLst/>
            </a:rPr>
            <a:t>inicial</a:t>
          </a:r>
        </a:p>
      </dgm:t>
    </dgm:pt>
    <dgm:pt modelId="{B4777448-17E0-4085-8226-CCCEBB14F6A1}" type="sibTrans" cxnId="{72BF6A32-E044-482F-9CA6-BAE907F26334}">
      <dgm:prSet/>
      <dgm:spPr/>
      <dgm:t>
        <a:bodyPr/>
        <a:lstStyle/>
        <a:p>
          <a:endParaRPr lang="en-US"/>
        </a:p>
      </dgm:t>
    </dgm:pt>
    <dgm:pt modelId="{7F14A503-DB7B-4177-A549-4ED269457145}" type="parTrans" cxnId="{72BF6A32-E044-482F-9CA6-BAE907F26334}">
      <dgm:prSet/>
      <dgm:spPr/>
      <dgm:t>
        <a:bodyPr/>
        <a:lstStyle/>
        <a:p>
          <a:endParaRPr lang="en-US"/>
        </a:p>
      </dgm:t>
    </dgm:pt>
    <dgm:pt modelId="{C27F9107-9CF9-41A6-AEB8-C298FBEF2F3E}" type="pres">
      <dgm:prSet presAssocID="{3CE12429-9F62-4F68-9807-3E7BCC78D9F6}" presName="Name0" presStyleCnt="0">
        <dgm:presLayoutVars>
          <dgm:dir/>
          <dgm:resizeHandles val="exact"/>
        </dgm:presLayoutVars>
      </dgm:prSet>
      <dgm:spPr/>
    </dgm:pt>
    <dgm:pt modelId="{C4B5AB32-FB71-46AD-B7A0-B60A200DC729}" type="pres">
      <dgm:prSet presAssocID="{F2774CF6-F595-4E49-9B6A-15AF6D17C40C}" presName="parTxOnly" presStyleLbl="node1" presStyleIdx="0" presStyleCnt="3" custLinFactNeighborX="-572">
        <dgm:presLayoutVars>
          <dgm:bulletEnabled val="1"/>
        </dgm:presLayoutVars>
      </dgm:prSet>
      <dgm:spPr/>
    </dgm:pt>
    <dgm:pt modelId="{BB1EAA1D-DB8F-4401-A7A6-B8F2499A35B1}" type="pres">
      <dgm:prSet presAssocID="{B4777448-17E0-4085-8226-CCCEBB14F6A1}" presName="parSpace" presStyleCnt="0"/>
      <dgm:spPr/>
    </dgm:pt>
    <dgm:pt modelId="{68C567CD-E52E-4920-89ED-7391C8925500}" type="pres">
      <dgm:prSet presAssocID="{1D7F05D9-DA39-427B-BE8F-5181000511F0}" presName="parTxOnly" presStyleLbl="node1" presStyleIdx="1" presStyleCnt="3" custLinFactNeighborX="0">
        <dgm:presLayoutVars>
          <dgm:bulletEnabled val="1"/>
        </dgm:presLayoutVars>
      </dgm:prSet>
      <dgm:spPr/>
    </dgm:pt>
    <dgm:pt modelId="{A194366E-2C56-4323-8EAF-D9DCE70727F4}" type="pres">
      <dgm:prSet presAssocID="{E132018A-4A5D-48D4-A5F6-2B3ED04988BD}" presName="parSpace" presStyleCnt="0"/>
      <dgm:spPr/>
    </dgm:pt>
    <dgm:pt modelId="{C5961C91-4776-4534-A0A9-0A58180B2D9D}" type="pres">
      <dgm:prSet presAssocID="{6F56DDFC-F448-4D04-9273-B0814F282B2F}" presName="parTxOnly" presStyleLbl="node1" presStyleIdx="2" presStyleCnt="3" custScaleX="88353" custLinFactNeighborX="-17824" custLinFactNeighborY="-14285">
        <dgm:presLayoutVars>
          <dgm:bulletEnabled val="1"/>
        </dgm:presLayoutVars>
      </dgm:prSet>
      <dgm:spPr/>
    </dgm:pt>
  </dgm:ptLst>
  <dgm:cxnLst>
    <dgm:cxn modelId="{27B2AD31-B767-4D58-9E6A-15C2ACFB4783}" type="presOf" srcId="{1D7F05D9-DA39-427B-BE8F-5181000511F0}" destId="{68C567CD-E52E-4920-89ED-7391C8925500}" srcOrd="0" destOrd="0" presId="urn:microsoft.com/office/officeart/2005/8/layout/hChevron3"/>
    <dgm:cxn modelId="{72BF6A32-E044-482F-9CA6-BAE907F26334}" srcId="{3CE12429-9F62-4F68-9807-3E7BCC78D9F6}" destId="{F2774CF6-F595-4E49-9B6A-15AF6D17C40C}" srcOrd="0" destOrd="0" parTransId="{7F14A503-DB7B-4177-A549-4ED269457145}" sibTransId="{B4777448-17E0-4085-8226-CCCEBB14F6A1}"/>
    <dgm:cxn modelId="{69F62875-781B-4FE2-8D5D-63B9F668CD55}" srcId="{3CE12429-9F62-4F68-9807-3E7BCC78D9F6}" destId="{1D7F05D9-DA39-427B-BE8F-5181000511F0}" srcOrd="1" destOrd="0" parTransId="{F2F09F93-CE28-4658-96DE-C24259410F32}" sibTransId="{E132018A-4A5D-48D4-A5F6-2B3ED04988BD}"/>
    <dgm:cxn modelId="{EA33E889-BA84-4548-B56A-00D233016681}" type="presOf" srcId="{3CE12429-9F62-4F68-9807-3E7BCC78D9F6}" destId="{C27F9107-9CF9-41A6-AEB8-C298FBEF2F3E}" srcOrd="0" destOrd="0" presId="urn:microsoft.com/office/officeart/2005/8/layout/hChevron3"/>
    <dgm:cxn modelId="{0925AD9B-43CF-477B-8934-9616EE073ECB}" type="presOf" srcId="{6F56DDFC-F448-4D04-9273-B0814F282B2F}" destId="{C5961C91-4776-4534-A0A9-0A58180B2D9D}" srcOrd="0" destOrd="0" presId="urn:microsoft.com/office/officeart/2005/8/layout/hChevron3"/>
    <dgm:cxn modelId="{B25AFFCB-52AE-4159-B46F-D86A77D0E76D}" type="presOf" srcId="{F2774CF6-F595-4E49-9B6A-15AF6D17C40C}" destId="{C4B5AB32-FB71-46AD-B7A0-B60A200DC729}" srcOrd="0" destOrd="0" presId="urn:microsoft.com/office/officeart/2005/8/layout/hChevron3"/>
    <dgm:cxn modelId="{B0BF1CD0-EABB-4F48-9CE7-69A3FD4C861C}" srcId="{3CE12429-9F62-4F68-9807-3E7BCC78D9F6}" destId="{6F56DDFC-F448-4D04-9273-B0814F282B2F}" srcOrd="2" destOrd="0" parTransId="{8B72746F-A382-4564-8979-8F8E30C596FE}" sibTransId="{1DB49915-F7F7-4082-ACAD-4D067035DBB7}"/>
    <dgm:cxn modelId="{A3783355-C27B-450F-B454-11400E3B9851}" type="presParOf" srcId="{C27F9107-9CF9-41A6-AEB8-C298FBEF2F3E}" destId="{C4B5AB32-FB71-46AD-B7A0-B60A200DC729}" srcOrd="0" destOrd="0" presId="urn:microsoft.com/office/officeart/2005/8/layout/hChevron3"/>
    <dgm:cxn modelId="{A0BCFDA5-98B6-4FA3-83D0-1CB01C99E5DE}" type="presParOf" srcId="{C27F9107-9CF9-41A6-AEB8-C298FBEF2F3E}" destId="{BB1EAA1D-DB8F-4401-A7A6-B8F2499A35B1}" srcOrd="1" destOrd="0" presId="urn:microsoft.com/office/officeart/2005/8/layout/hChevron3"/>
    <dgm:cxn modelId="{F683413B-D9DF-4633-91F2-8FE56DF1D2C2}" type="presParOf" srcId="{C27F9107-9CF9-41A6-AEB8-C298FBEF2F3E}" destId="{68C567CD-E52E-4920-89ED-7391C8925500}" srcOrd="2" destOrd="0" presId="urn:microsoft.com/office/officeart/2005/8/layout/hChevron3"/>
    <dgm:cxn modelId="{4A45DBF4-3F38-48FE-9F84-B761FCD15975}" type="presParOf" srcId="{C27F9107-9CF9-41A6-AEB8-C298FBEF2F3E}" destId="{A194366E-2C56-4323-8EAF-D9DCE70727F4}" srcOrd="3" destOrd="0" presId="urn:microsoft.com/office/officeart/2005/8/layout/hChevron3"/>
    <dgm:cxn modelId="{8897B585-D5CD-4868-8E84-617E6B954BED}" type="presParOf" srcId="{C27F9107-9CF9-41A6-AEB8-C298FBEF2F3E}" destId="{C5961C91-4776-4534-A0A9-0A58180B2D9D}" srcOrd="4" destOrd="0" presId="urn:microsoft.com/office/officeart/2005/8/layout/hChevron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5AB32-FB71-46AD-B7A0-B60A200DC729}">
      <dsp:nvSpPr>
        <dsp:cNvPr id="0" name=""/>
        <dsp:cNvSpPr/>
      </dsp:nvSpPr>
      <dsp:spPr>
        <a:xfrm>
          <a:off x="0" y="0"/>
          <a:ext cx="3157835" cy="400050"/>
        </a:xfrm>
        <a:prstGeom prst="homePlat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marL="461963" lvl="0" indent="0" algn="l" defTabSz="444500">
            <a:lnSpc>
              <a:spcPct val="90000"/>
            </a:lnSpc>
            <a:spcBef>
              <a:spcPct val="0"/>
            </a:spcBef>
            <a:spcAft>
              <a:spcPct val="35000"/>
            </a:spcAft>
            <a:buNone/>
          </a:pPr>
          <a:r>
            <a:rPr lang="es-MX" sz="1000" b="1" kern="1200" noProof="0" dirty="0">
              <a:solidFill>
                <a:srgbClr val="333399"/>
              </a:solidFill>
              <a:effectLst/>
            </a:rPr>
            <a:t>Proclamación </a:t>
          </a:r>
        </a:p>
        <a:p>
          <a:pPr marL="461963" lvl="0" indent="0" algn="l" defTabSz="444500">
            <a:lnSpc>
              <a:spcPct val="90000"/>
            </a:lnSpc>
            <a:spcBef>
              <a:spcPct val="0"/>
            </a:spcBef>
            <a:spcAft>
              <a:spcPct val="35000"/>
            </a:spcAft>
            <a:buNone/>
          </a:pPr>
          <a:r>
            <a:rPr lang="es-MX" sz="1000" b="1" kern="1200" noProof="0" dirty="0">
              <a:solidFill>
                <a:srgbClr val="333399"/>
              </a:solidFill>
              <a:effectLst/>
            </a:rPr>
            <a:t>inicial</a:t>
          </a:r>
        </a:p>
      </dsp:txBody>
      <dsp:txXfrm>
        <a:off x="0" y="0"/>
        <a:ext cx="3057823" cy="400050"/>
      </dsp:txXfrm>
    </dsp:sp>
    <dsp:sp modelId="{68C567CD-E52E-4920-89ED-7391C8925500}">
      <dsp:nvSpPr>
        <dsp:cNvPr id="0" name=""/>
        <dsp:cNvSpPr/>
      </dsp:nvSpPr>
      <dsp:spPr>
        <a:xfrm>
          <a:off x="2529278" y="0"/>
          <a:ext cx="3157835" cy="400050"/>
        </a:xfrm>
        <a:prstGeom prst="chevron">
          <a:avLst/>
        </a:prstGeom>
        <a:gradFill flip="none" rotWithShape="1">
          <a:gsLst>
            <a:gs pos="0">
              <a:schemeClr val="accent1">
                <a:lumMod val="5000"/>
                <a:lumOff val="95000"/>
              </a:schemeClr>
            </a:gs>
            <a:gs pos="0">
              <a:schemeClr val="accent1">
                <a:lumMod val="45000"/>
                <a:lumOff val="55000"/>
              </a:schemeClr>
            </a:gs>
            <a:gs pos="100000">
              <a:schemeClr val="accent1">
                <a:lumMod val="91000"/>
                <a:lumOff val="9000"/>
              </a:schemeClr>
            </a:gs>
            <a:gs pos="12000">
              <a:schemeClr val="accent1">
                <a:lumMod val="30000"/>
                <a:lumOff val="7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461963" lvl="0" indent="0" algn="l" defTabSz="444500">
            <a:lnSpc>
              <a:spcPct val="90000"/>
            </a:lnSpc>
            <a:spcBef>
              <a:spcPct val="0"/>
            </a:spcBef>
            <a:spcAft>
              <a:spcPct val="35000"/>
            </a:spcAft>
            <a:buNone/>
          </a:pPr>
          <a:r>
            <a:rPr lang="es-MX" sz="1000" b="1" kern="1200" noProof="0" dirty="0">
              <a:solidFill>
                <a:srgbClr val="333399"/>
              </a:solidFill>
              <a:effectLst/>
            </a:rPr>
            <a:t>Catequesis</a:t>
          </a:r>
        </a:p>
      </dsp:txBody>
      <dsp:txXfrm>
        <a:off x="2729303" y="0"/>
        <a:ext cx="2757785" cy="400050"/>
      </dsp:txXfrm>
    </dsp:sp>
    <dsp:sp modelId="{C5961C91-4776-4534-A0A9-0A58180B2D9D}">
      <dsp:nvSpPr>
        <dsp:cNvPr id="0" name=""/>
        <dsp:cNvSpPr/>
      </dsp:nvSpPr>
      <dsp:spPr>
        <a:xfrm>
          <a:off x="4942976" y="0"/>
          <a:ext cx="2790042" cy="400050"/>
        </a:xfrm>
        <a:prstGeom prst="chevr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569913" lvl="0" indent="0" algn="l" defTabSz="444500">
            <a:lnSpc>
              <a:spcPct val="90000"/>
            </a:lnSpc>
            <a:spcBef>
              <a:spcPct val="0"/>
            </a:spcBef>
            <a:spcAft>
              <a:spcPct val="35000"/>
            </a:spcAft>
            <a:buNone/>
          </a:pPr>
          <a:r>
            <a:rPr lang="es-MX" sz="1000" b="1" kern="1200" noProof="0" dirty="0">
              <a:solidFill>
                <a:srgbClr val="333399"/>
              </a:solidFill>
              <a:effectLst/>
            </a:rPr>
            <a:t>Continuación</a:t>
          </a:r>
        </a:p>
      </dsp:txBody>
      <dsp:txXfrm>
        <a:off x="5143001" y="0"/>
        <a:ext cx="2389992" cy="4000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ddd65732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7ddd6573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428A91-36A3-4AAB-9053-17E3A3F4DFD3}" type="slidenum">
              <a:rPr lang="en-US" smtClean="0"/>
              <a:pPr/>
              <a:t>10</a:t>
            </a:fld>
            <a:endParaRPr lang="en-US"/>
          </a:p>
        </p:txBody>
      </p:sp>
    </p:spTree>
    <p:extLst>
      <p:ext uri="{BB962C8B-B14F-4D97-AF65-F5344CB8AC3E}">
        <p14:creationId xmlns:p14="http://schemas.microsoft.com/office/powerpoint/2010/main" val="147263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64a67b21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64a67b21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3c7cfb76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83c7cfb76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64a67b2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64a67b2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e0e7adb2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e0e7adb2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18bd26e3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18bd26e3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18bd26e3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18bd26e3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18bd26e35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18bd26e35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e0e7adb2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e0e7adb2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418bd26e3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18bd26e3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83c7cfb7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83c7cfb7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bdfb589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8bdfb589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7e0e7adb2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7e0e7adb2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86e17667e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86e17667e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6e17667e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86e17667e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e0e7adb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7e0e7adb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18bd26e3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418bd26e3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what we mean by year- round.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883b531c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883b531c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ddd6573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ddd6573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FIt the needs to get it going</a:t>
            </a:r>
            <a:endParaRPr/>
          </a:p>
          <a:p>
            <a:pPr marL="0" lvl="0" indent="0" algn="l" rtl="0">
              <a:spcBef>
                <a:spcPts val="0"/>
              </a:spcBef>
              <a:spcAft>
                <a:spcPts val="0"/>
              </a:spcAft>
              <a:buNone/>
            </a:pPr>
            <a:r>
              <a:rPr lang="en"/>
              <a:t>US Adaptations</a:t>
            </a:r>
            <a:endParaRPr/>
          </a:p>
          <a:p>
            <a:pPr marL="0" lvl="0" indent="0" algn="l" rtl="0">
              <a:spcBef>
                <a:spcPts val="0"/>
              </a:spcBef>
              <a:spcAft>
                <a:spcPts val="0"/>
              </a:spcAft>
              <a:buNone/>
            </a:pPr>
            <a:r>
              <a:rPr lang="en"/>
              <a:t>Takes 3 years to get to know a person, not just 8-9 months</a:t>
            </a:r>
            <a:endParaRPr/>
          </a:p>
          <a:p>
            <a:pPr marL="0" lvl="0" indent="0" algn="l" rtl="0">
              <a:spcBef>
                <a:spcPts val="0"/>
              </a:spcBef>
              <a:spcAft>
                <a:spcPts val="0"/>
              </a:spcAft>
              <a:buNone/>
            </a:pPr>
            <a:r>
              <a:rPr lang="en"/>
              <a:t>No specific format in the Rites Book</a:t>
            </a:r>
            <a:endParaRPr/>
          </a:p>
          <a:p>
            <a:pPr marL="0" lvl="0" indent="0" algn="l" rtl="0">
              <a:spcBef>
                <a:spcPts val="0"/>
              </a:spcBef>
              <a:spcAft>
                <a:spcPts val="0"/>
              </a:spcAft>
              <a:buNone/>
            </a:pPr>
            <a:endParaRPr/>
          </a:p>
          <a:p>
            <a:pPr marL="0" lvl="0" indent="0" algn="l" rtl="0">
              <a:spcBef>
                <a:spcPts val="0"/>
              </a:spcBef>
              <a:spcAft>
                <a:spcPts val="0"/>
              </a:spcAft>
              <a:buNone/>
            </a:pPr>
            <a:r>
              <a:rPr lang="en"/>
              <a:t>Disciple on Road to Emmaus were leaving Jerusalem, headed away from the cross. Jesus met them where they were. And asked them to tell him what was going on in their lives.The Spirit moves as he will. Are we ready for him?</a:t>
            </a:r>
            <a:endParaRPr/>
          </a:p>
          <a:p>
            <a:pPr marL="0" lvl="0" indent="0" algn="l" rtl="0">
              <a:spcBef>
                <a:spcPts val="0"/>
              </a:spcBef>
              <a:spcAft>
                <a:spcPts val="0"/>
              </a:spcAft>
              <a:buNone/>
            </a:pPr>
            <a:r>
              <a:rPr lang="en"/>
              <a:t>Catechesis: Echoing not a “what” but a “who”. Christianity is not an ideology, it is a person. </a:t>
            </a:r>
            <a:endParaRPr/>
          </a:p>
          <a:p>
            <a:pPr marL="0" lvl="0" indent="0" algn="l" rtl="0">
              <a:spcBef>
                <a:spcPts val="0"/>
              </a:spcBef>
              <a:spcAft>
                <a:spcPts val="0"/>
              </a:spcAft>
              <a:buNone/>
            </a:pPr>
            <a:r>
              <a:rPr lang="en"/>
              <a:t>Year-round allows for people to move not on a formulated schedule or calendar but on their time. It honors the time it takes for conversion to happen and for people to experience Christ in the unfolding of the liturgical year.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18bd26e3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18bd26e3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7e3821917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7e3821917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418bd26e3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418bd26e3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e0e7adb2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7e0e7adb2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58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p2"/>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p2"/>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03313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6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4"/>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p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p5"/>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p7"/>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9"/>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p9"/>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9.jpeg"/><Relationship Id="rId4" Type="http://schemas.openxmlformats.org/officeDocument/2006/relationships/image" Target="../media/image18.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howard-carter.blogspot.com/2012/04/emmaus-road-blessing-based-on-luke-2412.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atholicdr.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teamrcia.com/2020/11/is-your-rcia-open-all-year-round-being-flexible/" TargetMode="External"/><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teamrcia.com/2018/12/is-your-rcia-open-all-year-round-are-we-catechizing-for-knowledge-or-understanding/" TargetMode="External"/><Relationship Id="rId4" Type="http://schemas.openxmlformats.org/officeDocument/2006/relationships/hyperlink" Target="https://teamrcia.com/2019/06/rcia-requires-big-paradigm-shifts-starting-with-these-tw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rciaatlanta.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rciaatlanta.org/about/history-of-the-archdiocesan-forum-for-the-rcia/"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body" idx="1"/>
          </p:nvPr>
        </p:nvSpPr>
        <p:spPr>
          <a:xfrm>
            <a:off x="54050" y="146838"/>
            <a:ext cx="5321500" cy="4880862"/>
          </a:xfrm>
          <a:prstGeom prst="rect">
            <a:avLst/>
          </a:prstGeom>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None/>
            </a:pPr>
            <a:r>
              <a:rPr lang="en" sz="3800" b="1" dirty="0">
                <a:latin typeface="Arial"/>
                <a:ea typeface="Arial"/>
                <a:cs typeface="Arial"/>
                <a:sym typeface="Arial"/>
              </a:rPr>
              <a:t>Adaptando el Proceso del Catecumenado</a:t>
            </a:r>
            <a:br>
              <a:rPr lang="en" sz="3800" b="1" dirty="0">
                <a:latin typeface="Arial"/>
                <a:ea typeface="Arial"/>
                <a:cs typeface="Arial"/>
                <a:sym typeface="Arial"/>
              </a:rPr>
            </a:br>
            <a:r>
              <a:rPr lang="en" sz="3800" b="1" dirty="0">
                <a:latin typeface="Arial"/>
                <a:ea typeface="Arial"/>
                <a:cs typeface="Arial"/>
                <a:sym typeface="Arial"/>
              </a:rPr>
              <a:t>para todo el a</a:t>
            </a:r>
            <a:r>
              <a:rPr lang="es-MX" sz="3800" b="1" dirty="0" err="1">
                <a:latin typeface="Arial"/>
                <a:ea typeface="Arial"/>
                <a:cs typeface="Arial"/>
                <a:sym typeface="Arial"/>
              </a:rPr>
              <a:t>ño</a:t>
            </a:r>
            <a:r>
              <a:rPr lang="en" sz="3800" b="1" dirty="0">
                <a:latin typeface="Arial"/>
                <a:ea typeface="Arial"/>
                <a:cs typeface="Arial"/>
                <a:sym typeface="Arial"/>
              </a:rPr>
              <a:t>:</a:t>
            </a:r>
            <a:endParaRPr sz="3800" b="1" dirty="0">
              <a:latin typeface="Arial"/>
              <a:ea typeface="Arial"/>
              <a:cs typeface="Arial"/>
              <a:sym typeface="Arial"/>
            </a:endParaRPr>
          </a:p>
          <a:p>
            <a:pPr marL="0" lvl="0" indent="0" algn="l" rtl="0">
              <a:lnSpc>
                <a:spcPct val="100000"/>
              </a:lnSpc>
              <a:spcBef>
                <a:spcPts val="0"/>
              </a:spcBef>
              <a:spcAft>
                <a:spcPts val="0"/>
              </a:spcAft>
              <a:buNone/>
            </a:pPr>
            <a:r>
              <a:rPr lang="es-MX" sz="3100" b="1" dirty="0">
                <a:solidFill>
                  <a:srgbClr val="FFD966"/>
                </a:solidFill>
                <a:latin typeface="Arial"/>
                <a:ea typeface="Arial"/>
                <a:cs typeface="Arial"/>
                <a:sym typeface="Arial"/>
              </a:rPr>
              <a:t>¿</a:t>
            </a:r>
            <a:r>
              <a:rPr lang="en" sz="3100" b="1" dirty="0">
                <a:solidFill>
                  <a:srgbClr val="FFD966"/>
                </a:solidFill>
                <a:latin typeface="Arial"/>
                <a:ea typeface="Arial"/>
                <a:cs typeface="Arial"/>
                <a:sym typeface="Arial"/>
              </a:rPr>
              <a:t>Porque es importante    </a:t>
            </a:r>
            <a:endParaRPr sz="3100" b="1" dirty="0">
              <a:solidFill>
                <a:srgbClr val="FFD966"/>
              </a:solidFill>
              <a:latin typeface="Arial"/>
              <a:ea typeface="Arial"/>
              <a:cs typeface="Arial"/>
              <a:sym typeface="Arial"/>
            </a:endParaRPr>
          </a:p>
          <a:p>
            <a:pPr marL="0" lvl="0" indent="0" algn="l" rtl="0">
              <a:lnSpc>
                <a:spcPct val="100000"/>
              </a:lnSpc>
              <a:spcBef>
                <a:spcPts val="0"/>
              </a:spcBef>
              <a:spcAft>
                <a:spcPts val="0"/>
              </a:spcAft>
              <a:buNone/>
            </a:pPr>
            <a:r>
              <a:rPr lang="en" sz="3100" b="1" i="1" dirty="0">
                <a:solidFill>
                  <a:srgbClr val="FFD966"/>
                </a:solidFill>
                <a:latin typeface="Arial"/>
                <a:ea typeface="Arial"/>
                <a:cs typeface="Arial"/>
                <a:sym typeface="Arial"/>
              </a:rPr>
              <a:t>           y</a:t>
            </a:r>
            <a:r>
              <a:rPr lang="en" sz="3100" b="1" dirty="0">
                <a:solidFill>
                  <a:srgbClr val="FFD966"/>
                </a:solidFill>
                <a:latin typeface="Arial"/>
                <a:ea typeface="Arial"/>
                <a:cs typeface="Arial"/>
                <a:sym typeface="Arial"/>
              </a:rPr>
              <a:t> </a:t>
            </a:r>
            <a:endParaRPr sz="3100" b="1" dirty="0">
              <a:solidFill>
                <a:srgbClr val="FFD966"/>
              </a:solidFill>
              <a:latin typeface="Arial"/>
              <a:ea typeface="Arial"/>
              <a:cs typeface="Arial"/>
              <a:sym typeface="Arial"/>
            </a:endParaRPr>
          </a:p>
          <a:p>
            <a:pPr marL="0" lvl="0" indent="0" algn="l" rtl="0">
              <a:lnSpc>
                <a:spcPct val="100000"/>
              </a:lnSpc>
              <a:spcBef>
                <a:spcPts val="0"/>
              </a:spcBef>
              <a:spcAft>
                <a:spcPts val="0"/>
              </a:spcAft>
              <a:buNone/>
            </a:pPr>
            <a:r>
              <a:rPr lang="es-MX" sz="3100" b="1" dirty="0">
                <a:solidFill>
                  <a:srgbClr val="FFD966"/>
                </a:solidFill>
                <a:latin typeface="Arial"/>
                <a:ea typeface="Arial"/>
                <a:cs typeface="Arial"/>
                <a:sym typeface="Arial"/>
              </a:rPr>
              <a:t>Como adoptarlo?</a:t>
            </a:r>
            <a:endParaRPr sz="3100" b="1" dirty="0">
              <a:solidFill>
                <a:srgbClr val="FFD966"/>
              </a:solidFill>
              <a:latin typeface="Arial"/>
              <a:ea typeface="Arial"/>
              <a:cs typeface="Arial"/>
              <a:sym typeface="Arial"/>
            </a:endParaRPr>
          </a:p>
          <a:p>
            <a:pPr marL="0" lvl="0" indent="0" algn="l" rtl="0">
              <a:lnSpc>
                <a:spcPct val="100000"/>
              </a:lnSpc>
              <a:spcBef>
                <a:spcPts val="0"/>
              </a:spcBef>
              <a:spcAft>
                <a:spcPts val="0"/>
              </a:spcAft>
              <a:buNone/>
            </a:pPr>
            <a:r>
              <a:rPr lang="en" sz="1400" b="1" dirty="0">
                <a:latin typeface="Arial"/>
                <a:ea typeface="Arial"/>
                <a:cs typeface="Arial"/>
                <a:sym typeface="Arial"/>
              </a:rPr>
              <a:t>      </a:t>
            </a:r>
            <a:endParaRPr sz="1400" b="1" dirty="0">
              <a:latin typeface="Arial"/>
              <a:ea typeface="Arial"/>
              <a:cs typeface="Arial"/>
              <a:sym typeface="Arial"/>
            </a:endParaRPr>
          </a:p>
          <a:p>
            <a:pPr marL="0" lvl="0" indent="0" algn="l" rtl="0">
              <a:lnSpc>
                <a:spcPct val="100000"/>
              </a:lnSpc>
              <a:spcBef>
                <a:spcPts val="0"/>
              </a:spcBef>
              <a:spcAft>
                <a:spcPts val="0"/>
              </a:spcAft>
              <a:buNone/>
            </a:pPr>
            <a:r>
              <a:rPr lang="en" sz="1600" b="1" dirty="0">
                <a:latin typeface="Arial"/>
                <a:ea typeface="Arial"/>
                <a:cs typeface="Arial"/>
                <a:sym typeface="Arial"/>
              </a:rPr>
              <a:t>Martes, 14 de Noviembre, 2023 at 6:30pm</a:t>
            </a:r>
          </a:p>
          <a:p>
            <a:pPr marL="0" lvl="0" indent="0" algn="l" rtl="0">
              <a:lnSpc>
                <a:spcPct val="100000"/>
              </a:lnSpc>
              <a:spcBef>
                <a:spcPts val="0"/>
              </a:spcBef>
              <a:spcAft>
                <a:spcPts val="0"/>
              </a:spcAft>
              <a:buNone/>
            </a:pPr>
            <a:endParaRPr lang="en" sz="1300" b="1" dirty="0">
              <a:latin typeface="Arial"/>
              <a:ea typeface="Arial"/>
              <a:cs typeface="Arial"/>
              <a:sym typeface="Arial"/>
            </a:endParaRPr>
          </a:p>
          <a:p>
            <a:pPr marL="0" lvl="0" indent="0" algn="ctr" rtl="0">
              <a:lnSpc>
                <a:spcPct val="100000"/>
              </a:lnSpc>
              <a:spcBef>
                <a:spcPts val="0"/>
              </a:spcBef>
              <a:spcAft>
                <a:spcPts val="0"/>
              </a:spcAft>
              <a:buNone/>
            </a:pPr>
            <a:r>
              <a:rPr lang="en" sz="1300" b="1" dirty="0">
                <a:latin typeface="Arial"/>
                <a:ea typeface="Arial"/>
                <a:cs typeface="Arial"/>
                <a:sym typeface="Arial"/>
              </a:rPr>
              <a:t>Adolfo Trana</a:t>
            </a:r>
          </a:p>
          <a:p>
            <a:pPr marL="0" lvl="0" indent="0" algn="ctr" rtl="0">
              <a:lnSpc>
                <a:spcPct val="100000"/>
              </a:lnSpc>
              <a:spcBef>
                <a:spcPts val="0"/>
              </a:spcBef>
              <a:spcAft>
                <a:spcPts val="0"/>
              </a:spcAft>
              <a:buNone/>
            </a:pPr>
            <a:r>
              <a:rPr lang="en" sz="1300" b="1" dirty="0">
                <a:latin typeface="Arial"/>
                <a:ea typeface="Arial"/>
                <a:cs typeface="Arial"/>
                <a:sym typeface="Arial"/>
              </a:rPr>
              <a:t>Dr. Luis Guzman </a:t>
            </a:r>
            <a:endParaRPr sz="13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a:p>
            <a:pPr marL="2286000" lvl="0" indent="457200" algn="l" rtl="0">
              <a:lnSpc>
                <a:spcPct val="100000"/>
              </a:lnSpc>
              <a:spcBef>
                <a:spcPts val="0"/>
              </a:spcBef>
              <a:spcAft>
                <a:spcPts val="0"/>
              </a:spcAft>
              <a:buNone/>
            </a:pPr>
            <a:r>
              <a:rPr lang="en" sz="1600" b="1" i="1" dirty="0">
                <a:latin typeface="Arial"/>
                <a:ea typeface="Arial"/>
                <a:cs typeface="Arial"/>
                <a:sym typeface="Arial"/>
              </a:rPr>
              <a:t>   </a:t>
            </a:r>
            <a:r>
              <a:rPr lang="es-MX" sz="3500" b="1" i="1" dirty="0">
                <a:latin typeface="Arial"/>
                <a:ea typeface="Arial"/>
                <a:cs typeface="Arial"/>
                <a:sym typeface="Arial"/>
              </a:rPr>
              <a:t>Taller de</a:t>
            </a:r>
          </a:p>
          <a:p>
            <a:pPr marL="2286000" lvl="0" indent="457200" algn="l" rtl="0">
              <a:lnSpc>
                <a:spcPct val="100000"/>
              </a:lnSpc>
              <a:spcBef>
                <a:spcPts val="0"/>
              </a:spcBef>
              <a:spcAft>
                <a:spcPts val="0"/>
              </a:spcAft>
              <a:buNone/>
            </a:pPr>
            <a:r>
              <a:rPr lang="es-MX" sz="3500" b="1" i="1" dirty="0">
                <a:latin typeface="Arial"/>
                <a:ea typeface="Arial"/>
                <a:cs typeface="Arial"/>
                <a:sym typeface="Arial"/>
              </a:rPr>
              <a:t>Iniciación</a:t>
            </a:r>
            <a:endParaRPr sz="3500" b="1" i="1" dirty="0">
              <a:latin typeface="Arial"/>
              <a:ea typeface="Arial"/>
              <a:cs typeface="Arial"/>
              <a:sym typeface="Arial"/>
            </a:endParaRPr>
          </a:p>
          <a:p>
            <a:pPr marL="0" lvl="0" indent="0" algn="l" rtl="0">
              <a:lnSpc>
                <a:spcPct val="100000"/>
              </a:lnSpc>
              <a:spcBef>
                <a:spcPts val="0"/>
              </a:spcBef>
              <a:spcAft>
                <a:spcPts val="0"/>
              </a:spcAft>
              <a:buNone/>
            </a:pPr>
            <a:endParaRPr sz="1600" b="1" dirty="0">
              <a:latin typeface="Arial"/>
              <a:ea typeface="Arial"/>
              <a:cs typeface="Arial"/>
              <a:sym typeface="Arial"/>
            </a:endParaRPr>
          </a:p>
        </p:txBody>
      </p:sp>
      <p:pic>
        <p:nvPicPr>
          <p:cNvPr id="69" name="Google Shape;69;p13"/>
          <p:cNvPicPr preferRelativeResize="0"/>
          <p:nvPr/>
        </p:nvPicPr>
        <p:blipFill>
          <a:blip r:embed="rId3">
            <a:alphaModFix/>
          </a:blip>
          <a:stretch>
            <a:fillRect/>
          </a:stretch>
        </p:blipFill>
        <p:spPr>
          <a:xfrm>
            <a:off x="5375550" y="61775"/>
            <a:ext cx="3714400" cy="4965875"/>
          </a:xfrm>
          <a:prstGeom prst="rect">
            <a:avLst/>
          </a:prstGeom>
          <a:noFill/>
          <a:ln>
            <a:noFill/>
          </a:ln>
          <a:effectLst>
            <a:outerShdw blurRad="57150" dist="19050" dir="5400000" algn="bl" rotWithShape="0">
              <a:srgbClr val="000000">
                <a:alpha val="42000"/>
              </a:srgbClr>
            </a:outerShdw>
          </a:effectLst>
        </p:spPr>
      </p:pic>
      <p:pic>
        <p:nvPicPr>
          <p:cNvPr id="70" name="Google Shape;70;p13"/>
          <p:cNvPicPr preferRelativeResize="0"/>
          <p:nvPr/>
        </p:nvPicPr>
        <p:blipFill>
          <a:blip r:embed="rId4">
            <a:alphaModFix/>
          </a:blip>
          <a:stretch>
            <a:fillRect/>
          </a:stretch>
        </p:blipFill>
        <p:spPr>
          <a:xfrm>
            <a:off x="369521" y="3650342"/>
            <a:ext cx="2305050" cy="1209675"/>
          </a:xfrm>
          <a:prstGeom prst="rect">
            <a:avLst/>
          </a:prstGeom>
          <a:noFill/>
          <a:ln>
            <a:noFill/>
          </a:ln>
        </p:spPr>
      </p:pic>
      <p:sp>
        <p:nvSpPr>
          <p:cNvPr id="71" name="Google Shape;7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9144000" cy="4264819"/>
            <a:chOff x="259147" y="533400"/>
            <a:chExt cx="7490746" cy="5029200"/>
          </a:xfrm>
        </p:grpSpPr>
        <p:pic>
          <p:nvPicPr>
            <p:cNvPr id="4" name="Picture 3" descr="path on the Way of Faith - color.png"/>
            <p:cNvPicPr/>
            <p:nvPr/>
          </p:nvPicPr>
          <p:blipFill>
            <a:blip r:embed="rId3" cstate="print"/>
            <a:srcRect t="2732" b="6186"/>
            <a:stretch>
              <a:fillRect/>
            </a:stretch>
          </p:blipFill>
          <p:spPr>
            <a:xfrm>
              <a:off x="259147" y="533400"/>
              <a:ext cx="7490746" cy="502920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rot="19699759">
              <a:off x="4377450" y="4800125"/>
              <a:ext cx="2158128" cy="451570"/>
            </a:xfrm>
            <a:prstGeom prst="rect">
              <a:avLst/>
            </a:prstGeom>
          </p:spPr>
        </p:pic>
      </p:grpSp>
      <p:graphicFrame>
        <p:nvGraphicFramePr>
          <p:cNvPr id="8" name="Content Placeholder 2"/>
          <p:cNvGraphicFramePr>
            <a:graphicFrameLocks noGrp="1"/>
          </p:cNvGraphicFramePr>
          <p:nvPr>
            <p:ph sz="quarter" idx="4294967295"/>
          </p:nvPr>
        </p:nvGraphicFramePr>
        <p:xfrm>
          <a:off x="1143000" y="4456842"/>
          <a:ext cx="7848600" cy="400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1334986" y="4456026"/>
            <a:ext cx="266741" cy="346249"/>
          </a:xfrm>
          <a:prstGeom prst="rect">
            <a:avLst/>
          </a:prstGeom>
          <a:noFill/>
        </p:spPr>
        <p:txBody>
          <a:bodyPr wrap="none" lIns="68580" tIns="34290" rIns="68580" bIns="34290">
            <a:spAutoFit/>
          </a:bodyPr>
          <a:lstStyle/>
          <a:p>
            <a:pPr algn="ctr"/>
            <a:r>
              <a:rPr lang="en-US" sz="1800" b="1" dirty="0">
                <a:ln w="6600">
                  <a:solidFill>
                    <a:schemeClr val="accent2"/>
                  </a:solidFill>
                  <a:prstDash val="solid"/>
                </a:ln>
                <a:solidFill>
                  <a:srgbClr val="FFC000"/>
                </a:solidFill>
                <a:effectLst>
                  <a:outerShdw dist="38100" dir="2700000" algn="tl" rotWithShape="0">
                    <a:schemeClr val="accent2"/>
                  </a:outerShdw>
                </a:effectLst>
              </a:rPr>
              <a:t>1</a:t>
            </a:r>
          </a:p>
        </p:txBody>
      </p:sp>
      <p:sp>
        <p:nvSpPr>
          <p:cNvPr id="10" name="Rectangle 9"/>
          <p:cNvSpPr/>
          <p:nvPr/>
        </p:nvSpPr>
        <p:spPr>
          <a:xfrm>
            <a:off x="3933327" y="4454352"/>
            <a:ext cx="266741" cy="346249"/>
          </a:xfrm>
          <a:prstGeom prst="rect">
            <a:avLst/>
          </a:prstGeom>
          <a:noFill/>
        </p:spPr>
        <p:txBody>
          <a:bodyPr wrap="none" lIns="68580" tIns="34290" rIns="68580" bIns="34290">
            <a:spAutoFit/>
          </a:bodyPr>
          <a:lstStyle/>
          <a:p>
            <a:pPr algn="ctr"/>
            <a:r>
              <a:rPr lang="en-US" sz="1800" b="1" dirty="0">
                <a:ln w="6600">
                  <a:solidFill>
                    <a:schemeClr val="accent2"/>
                  </a:solidFill>
                  <a:prstDash val="solid"/>
                </a:ln>
                <a:solidFill>
                  <a:srgbClr val="FFC000"/>
                </a:solidFill>
                <a:effectLst>
                  <a:outerShdw dist="38100" dir="2700000" algn="tl" rotWithShape="0">
                    <a:schemeClr val="accent2"/>
                  </a:outerShdw>
                </a:effectLst>
              </a:rPr>
              <a:t>2</a:t>
            </a:r>
          </a:p>
        </p:txBody>
      </p:sp>
      <p:sp>
        <p:nvSpPr>
          <p:cNvPr id="11" name="Rectangle 10"/>
          <p:cNvSpPr/>
          <p:nvPr/>
        </p:nvSpPr>
        <p:spPr>
          <a:xfrm>
            <a:off x="6351171" y="4445223"/>
            <a:ext cx="266741" cy="346249"/>
          </a:xfrm>
          <a:prstGeom prst="rect">
            <a:avLst/>
          </a:prstGeom>
          <a:noFill/>
        </p:spPr>
        <p:txBody>
          <a:bodyPr wrap="none" lIns="68580" tIns="34290" rIns="68580" bIns="34290">
            <a:spAutoFit/>
          </a:bodyPr>
          <a:lstStyle/>
          <a:p>
            <a:pPr algn="ctr"/>
            <a:r>
              <a:rPr lang="en-US" sz="1800" b="1" dirty="0">
                <a:ln w="6600">
                  <a:solidFill>
                    <a:schemeClr val="accent2"/>
                  </a:solidFill>
                  <a:prstDash val="solid"/>
                </a:ln>
                <a:solidFill>
                  <a:srgbClr val="FFC000"/>
                </a:solidFill>
                <a:effectLst>
                  <a:outerShdw dist="38100" dir="2700000" algn="tl" rotWithShape="0">
                    <a:schemeClr val="accent2"/>
                  </a:outerShdw>
                </a:effectLst>
              </a:rPr>
              <a:t>3</a:t>
            </a:r>
          </a:p>
        </p:txBody>
      </p:sp>
      <p:pic>
        <p:nvPicPr>
          <p:cNvPr id="12" name="Picture 11" descr="generaldirectoryforcatechesis.jpg"/>
          <p:cNvPicPr>
            <a:picLocks noChangeAspect="1"/>
          </p:cNvPicPr>
          <p:nvPr/>
        </p:nvPicPr>
        <p:blipFill>
          <a:blip r:embed="rId10" cstate="print"/>
          <a:srcRect l="18000" r="18000"/>
          <a:stretch>
            <a:fillRect/>
          </a:stretch>
        </p:blipFill>
        <p:spPr>
          <a:xfrm>
            <a:off x="0" y="3804046"/>
            <a:ext cx="1143000" cy="1339454"/>
          </a:xfrm>
          <a:prstGeom prst="rect">
            <a:avLst/>
          </a:prstGeom>
          <a:ln>
            <a:noFill/>
          </a:ln>
          <a:effectLst>
            <a:outerShdw blurRad="292100" dist="139700" dir="2700000" algn="tl" rotWithShape="0">
              <a:srgbClr val="333333">
                <a:alpha val="65000"/>
              </a:srgbClr>
            </a:outerShdw>
          </a:effectLst>
        </p:spPr>
      </p:pic>
      <p:sp>
        <p:nvSpPr>
          <p:cNvPr id="13" name="Content Placeholder 6"/>
          <p:cNvSpPr>
            <a:spLocks noGrp="1"/>
          </p:cNvSpPr>
          <p:nvPr>
            <p:ph sz="quarter" idx="4294967295"/>
          </p:nvPr>
        </p:nvSpPr>
        <p:spPr>
          <a:xfrm>
            <a:off x="1143000" y="4857750"/>
            <a:ext cx="7696200" cy="228600"/>
          </a:xfrm>
          <a:prstGeom prst="rect">
            <a:avLst/>
          </a:prstGeom>
        </p:spPr>
        <p:txBody>
          <a:bodyPr>
            <a:noAutofit/>
          </a:bodyPr>
          <a:lstStyle/>
          <a:p>
            <a:pPr algn="ctr">
              <a:buNone/>
            </a:pPr>
            <a:r>
              <a:rPr lang="es-MX" sz="1200" i="1" dirty="0"/>
              <a:t>Directorio General para la Catequesis, Capitulo 2</a:t>
            </a:r>
          </a:p>
        </p:txBody>
      </p:sp>
    </p:spTree>
    <p:extLst>
      <p:ext uri="{BB962C8B-B14F-4D97-AF65-F5344CB8AC3E}">
        <p14:creationId xmlns:p14="http://schemas.microsoft.com/office/powerpoint/2010/main" val="283285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09725" y="162175"/>
            <a:ext cx="8322600" cy="9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980" dirty="0">
                <a:latin typeface="Arial"/>
                <a:ea typeface="Arial"/>
                <a:cs typeface="Arial"/>
                <a:sym typeface="Arial"/>
              </a:rPr>
              <a:t>PREGUNTAS/PRECATECUMENADO</a:t>
            </a:r>
            <a:endParaRPr sz="2980" dirty="0">
              <a:latin typeface="Arial"/>
              <a:ea typeface="Arial"/>
              <a:cs typeface="Arial"/>
              <a:sym typeface="Arial"/>
            </a:endParaRPr>
          </a:p>
        </p:txBody>
      </p:sp>
      <p:sp>
        <p:nvSpPr>
          <p:cNvPr id="165" name="Google Shape;165;p24"/>
          <p:cNvSpPr txBox="1">
            <a:spLocks noGrp="1"/>
          </p:cNvSpPr>
          <p:nvPr>
            <p:ph type="body" idx="1"/>
          </p:nvPr>
        </p:nvSpPr>
        <p:spPr>
          <a:xfrm>
            <a:off x="276775" y="787750"/>
            <a:ext cx="8744700" cy="4131900"/>
          </a:xfrm>
          <a:prstGeom prst="rect">
            <a:avLst/>
          </a:prstGeom>
        </p:spPr>
        <p:txBody>
          <a:bodyPr spcFirstLastPara="1" wrap="square" lIns="91425" tIns="91425" rIns="91425" bIns="91425" anchor="t" anchorCtr="0">
            <a:noAutofit/>
          </a:bodyPr>
          <a:lstStyle/>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La conversación/reunión/entrevista inicial es CRÍTICA y determina el camino (bautismo, matrimonio)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Determinar el camino: basado en la preparación y las necesidades INDIVIDUALES</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Horario de reuniones flexible y ambiente confortable.</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Compartir historias: que te trae aquí?</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Imágenes de Dios</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Descubrir/compartir dones</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Preguntas y aclaración de dudas: ¡aliente esto!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Oración, al inicio y al final de cada sesión.</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Misa (enfoque en el calendario litúrgico)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Los “PADRINOS” son los que invitan con su ejemplo y acompañan, deben estar involucrados en la vida de la parroquia</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¡Éste es el tiempo del que llega para unirse al camino de la fe, no el nuestro!</a:t>
            </a:r>
          </a:p>
          <a:p>
            <a:pPr marL="914400" lvl="1" indent="-330200" algn="l" rtl="0">
              <a:lnSpc>
                <a:spcPct val="105000"/>
              </a:lnSpc>
              <a:spcBef>
                <a:spcPts val="0"/>
              </a:spcBef>
              <a:spcAft>
                <a:spcPts val="0"/>
              </a:spcAft>
              <a:buSzPts val="1600"/>
              <a:buFont typeface="Arial"/>
              <a:buChar char="○"/>
            </a:pPr>
            <a:r>
              <a:rPr lang="es-ES" sz="1600" dirty="0">
                <a:latin typeface="Arial"/>
                <a:ea typeface="Arial"/>
                <a:cs typeface="Arial"/>
                <a:sym typeface="Arial"/>
              </a:rPr>
              <a:t>Catecúmeno y Candidato se unen después del Proceso de Discernimiento y el Rito de Aceptación (o Rito de Bienvenida–opcional)</a:t>
            </a:r>
            <a:endParaRPr sz="1600" dirty="0">
              <a:latin typeface="Arial"/>
              <a:ea typeface="Arial"/>
              <a:cs typeface="Arial"/>
              <a:sym typeface="Arial"/>
            </a:endParaRPr>
          </a:p>
        </p:txBody>
      </p:sp>
      <p:sp>
        <p:nvSpPr>
          <p:cNvPr id="166" name="Google Shape;16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33" y="0"/>
            <a:ext cx="8264614" cy="990600"/>
          </a:xfrm>
        </p:spPr>
        <p:txBody>
          <a:bodyPr>
            <a:normAutofit/>
          </a:bodyPr>
          <a:lstStyle/>
          <a:p>
            <a:r>
              <a:rPr lang="es-MX" b="1" dirty="0">
                <a:effectLst>
                  <a:outerShdw blurRad="38100" dist="38100" dir="2700000" algn="tl">
                    <a:srgbClr val="000000">
                      <a:alpha val="43137"/>
                    </a:srgbClr>
                  </a:outerShdw>
                </a:effectLst>
              </a:rPr>
              <a:t>Precatecumenado: La Evangelización</a:t>
            </a:r>
          </a:p>
        </p:txBody>
      </p:sp>
      <p:sp>
        <p:nvSpPr>
          <p:cNvPr id="3" name="Content Placeholder 2"/>
          <p:cNvSpPr>
            <a:spLocks noGrp="1"/>
          </p:cNvSpPr>
          <p:nvPr>
            <p:ph sz="half" idx="1"/>
          </p:nvPr>
        </p:nvSpPr>
        <p:spPr>
          <a:xfrm>
            <a:off x="0" y="530679"/>
            <a:ext cx="5599707" cy="4612822"/>
          </a:xfrm>
        </p:spPr>
        <p:txBody>
          <a:bodyPr>
            <a:noAutofit/>
          </a:bodyPr>
          <a:lstStyle/>
          <a:p>
            <a:pPr>
              <a:buFont typeface="+mj-lt"/>
              <a:buAutoNum type="arabicPeriod"/>
            </a:pPr>
            <a:r>
              <a:rPr lang="es-MX" sz="1575" dirty="0">
                <a:effectLst>
                  <a:outerShdw blurRad="38100" dist="38100" dir="2700000" algn="tl">
                    <a:srgbClr val="000000">
                      <a:alpha val="43137"/>
                    </a:srgbClr>
                  </a:outerShdw>
                </a:effectLst>
              </a:rPr>
              <a:t>Manejo y conocimiento de la Biblia</a:t>
            </a:r>
          </a:p>
          <a:p>
            <a:pPr>
              <a:buFont typeface="+mj-lt"/>
              <a:buAutoNum type="arabicPeriod"/>
            </a:pPr>
            <a:r>
              <a:rPr lang="es-MX" sz="1575" dirty="0">
                <a:effectLst>
                  <a:outerShdw blurRad="38100" dist="38100" dir="2700000" algn="tl">
                    <a:srgbClr val="000000">
                      <a:alpha val="43137"/>
                    </a:srgbClr>
                  </a:outerShdw>
                </a:effectLst>
              </a:rPr>
              <a:t>Concepto claro del Credo, símbolo de la Fe</a:t>
            </a:r>
          </a:p>
          <a:p>
            <a:pPr>
              <a:buFont typeface="+mj-lt"/>
              <a:buAutoNum type="arabicPeriod"/>
            </a:pPr>
            <a:r>
              <a:rPr lang="es-MX" sz="1575" dirty="0">
                <a:effectLst>
                  <a:outerShdw blurRad="38100" dist="38100" dir="2700000" algn="tl">
                    <a:srgbClr val="000000">
                      <a:alpha val="43137"/>
                    </a:srgbClr>
                  </a:outerShdw>
                </a:effectLst>
              </a:rPr>
              <a:t>Concepto de la Fe en la Sagrada Escritura</a:t>
            </a:r>
          </a:p>
          <a:p>
            <a:pPr>
              <a:buFont typeface="+mj-lt"/>
              <a:buAutoNum type="arabicPeriod"/>
            </a:pPr>
            <a:r>
              <a:rPr lang="es-MX" sz="1575" dirty="0">
                <a:effectLst>
                  <a:outerShdw blurRad="38100" dist="38100" dir="2700000" algn="tl">
                    <a:srgbClr val="000000">
                      <a:alpha val="43137"/>
                    </a:srgbClr>
                  </a:outerShdw>
                </a:effectLst>
              </a:rPr>
              <a:t>Conocimiento detallado de la Santa Misa y su significado</a:t>
            </a:r>
          </a:p>
          <a:p>
            <a:pPr>
              <a:buFont typeface="+mj-lt"/>
              <a:buAutoNum type="arabicPeriod"/>
            </a:pPr>
            <a:r>
              <a:rPr lang="es-MX" sz="1575" dirty="0">
                <a:effectLst>
                  <a:outerShdw blurRad="38100" dist="38100" dir="2700000" algn="tl">
                    <a:srgbClr val="000000">
                      <a:alpha val="43137"/>
                    </a:srgbClr>
                  </a:outerShdw>
                </a:effectLst>
              </a:rPr>
              <a:t>Explicar quienes son los santos</a:t>
            </a:r>
          </a:p>
          <a:p>
            <a:pPr>
              <a:buFont typeface="+mj-lt"/>
              <a:buAutoNum type="arabicPeriod"/>
            </a:pPr>
            <a:r>
              <a:rPr lang="es-MX" sz="1575" dirty="0">
                <a:effectLst>
                  <a:outerShdw blurRad="38100" dist="38100" dir="2700000" algn="tl">
                    <a:srgbClr val="000000">
                      <a:alpha val="43137"/>
                    </a:srgbClr>
                  </a:outerShdw>
                </a:effectLst>
              </a:rPr>
              <a:t>Tener claro el conocimiento de la Virgen María (Mariología)</a:t>
            </a:r>
          </a:p>
          <a:p>
            <a:pPr>
              <a:buFont typeface="+mj-lt"/>
              <a:buAutoNum type="arabicPeriod"/>
            </a:pPr>
            <a:r>
              <a:rPr lang="es-MX" sz="1575" dirty="0">
                <a:effectLst>
                  <a:outerShdw blurRad="38100" dist="38100" dir="2700000" algn="tl">
                    <a:srgbClr val="000000">
                      <a:alpha val="43137"/>
                    </a:srgbClr>
                  </a:outerShdw>
                </a:effectLst>
              </a:rPr>
              <a:t>Conocer detalladamente su parroquia (tour de la iglesia)</a:t>
            </a:r>
          </a:p>
          <a:p>
            <a:pPr>
              <a:buFont typeface="+mj-lt"/>
              <a:buAutoNum type="arabicPeriod"/>
            </a:pPr>
            <a:r>
              <a:rPr lang="es-MX" sz="1575" dirty="0">
                <a:effectLst>
                  <a:outerShdw blurRad="38100" dist="38100" dir="2700000" algn="tl">
                    <a:srgbClr val="000000">
                      <a:alpha val="43137"/>
                    </a:srgbClr>
                  </a:outerShdw>
                </a:effectLst>
              </a:rPr>
              <a:t>Conocer quien es quien en la Iglesia Católica y en su diócesis</a:t>
            </a:r>
          </a:p>
          <a:p>
            <a:pPr>
              <a:buFont typeface="+mj-lt"/>
              <a:buAutoNum type="arabicPeriod"/>
            </a:pPr>
            <a:r>
              <a:rPr lang="es-MX" sz="1575" dirty="0">
                <a:effectLst>
                  <a:outerShdw blurRad="38100" dist="38100" dir="2700000" algn="tl">
                    <a:srgbClr val="000000">
                      <a:alpha val="43137"/>
                    </a:srgbClr>
                  </a:outerShdw>
                </a:effectLst>
              </a:rPr>
              <a:t>Explicar la oración; tipos, aplicaciones y herramientas (Rosario, etc.)</a:t>
            </a:r>
          </a:p>
          <a:p>
            <a:pPr>
              <a:buFont typeface="+mj-lt"/>
              <a:buAutoNum type="arabicPeriod"/>
            </a:pPr>
            <a:r>
              <a:rPr lang="es-MX" sz="1575" dirty="0">
                <a:effectLst>
                  <a:outerShdw blurRad="38100" dist="38100" dir="2700000" algn="tl">
                    <a:srgbClr val="000000">
                      <a:alpha val="43137"/>
                    </a:srgbClr>
                  </a:outerShdw>
                </a:effectLst>
              </a:rPr>
              <a:t>Tener claro las costumbres, la liturgia y sus tiempos durante cada ciclo</a:t>
            </a:r>
          </a:p>
          <a:p>
            <a:pPr>
              <a:buFont typeface="+mj-lt"/>
              <a:buAutoNum type="arabicPeriod"/>
            </a:pPr>
            <a:r>
              <a:rPr lang="es-MX" sz="1575" dirty="0">
                <a:effectLst>
                  <a:outerShdw blurRad="38100" dist="38100" dir="2700000" algn="tl">
                    <a:srgbClr val="000000">
                      <a:alpha val="43137"/>
                    </a:srgbClr>
                  </a:outerShdw>
                </a:effectLst>
              </a:rPr>
              <a:t>Entender el verdadero significado de “Iglesia”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7579" y="3146604"/>
            <a:ext cx="2176421" cy="19968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456" y="3161947"/>
            <a:ext cx="1449123" cy="1981739"/>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57825" y="662744"/>
            <a:ext cx="3833132" cy="2499018"/>
          </a:xfrm>
        </p:spPr>
      </p:pic>
    </p:spTree>
    <p:extLst>
      <p:ext uri="{BB962C8B-B14F-4D97-AF65-F5344CB8AC3E}">
        <p14:creationId xmlns:p14="http://schemas.microsoft.com/office/powerpoint/2010/main" val="121036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540600" y="231700"/>
            <a:ext cx="8122800" cy="93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a:ea typeface="Arial"/>
                <a:cs typeface="Arial"/>
                <a:sym typeface="Arial"/>
              </a:rPr>
              <a:t>CATECUMENADO</a:t>
            </a:r>
            <a:endParaRPr sz="3400" i="1" dirty="0">
              <a:latin typeface="Arial"/>
              <a:ea typeface="Arial"/>
              <a:cs typeface="Arial"/>
              <a:sym typeface="Arial"/>
            </a:endParaRPr>
          </a:p>
        </p:txBody>
      </p:sp>
      <p:sp>
        <p:nvSpPr>
          <p:cNvPr id="172" name="Google Shape;172;p25"/>
          <p:cNvSpPr txBox="1">
            <a:spLocks noGrp="1"/>
          </p:cNvSpPr>
          <p:nvPr>
            <p:ph type="body" idx="1"/>
          </p:nvPr>
        </p:nvSpPr>
        <p:spPr>
          <a:xfrm>
            <a:off x="373475" y="1088950"/>
            <a:ext cx="8520600" cy="3487800"/>
          </a:xfrm>
          <a:prstGeom prst="rect">
            <a:avLst/>
          </a:prstGeom>
        </p:spPr>
        <p:txBody>
          <a:bodyPr spcFirstLastPara="1" wrap="square" lIns="91425" tIns="91425" rIns="91425" bIns="91425" anchor="t" anchorCtr="0">
            <a:noAutofit/>
          </a:bodyPr>
          <a:lstStyle/>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Se reúne semanalmente, durante todo el año: Después de la liturgia de la Palabra Dominical, para el discernimiento de la Palabra, y para Catequesis/Doctrina.</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Revisar el calendario litúrgico </a:t>
            </a:r>
            <a:r>
              <a:rPr lang="es-ES" sz="1700" dirty="0" err="1">
                <a:latin typeface="Arial"/>
                <a:ea typeface="Arial"/>
                <a:cs typeface="Arial"/>
                <a:sym typeface="Arial"/>
              </a:rPr>
              <a:t>basandose</a:t>
            </a:r>
            <a:r>
              <a:rPr lang="es-ES" sz="1700" dirty="0">
                <a:latin typeface="Arial"/>
                <a:ea typeface="Arial"/>
                <a:cs typeface="Arial"/>
                <a:sym typeface="Arial"/>
              </a:rPr>
              <a:t> en el leccionario</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Tener equipo de Catequistas/facilitadores dependiendo del numero de Catecúmenos y candidatos para compartir en mesas redondas las presentaciones y diálogos: </a:t>
            </a:r>
            <a:r>
              <a:rPr lang="es-ES" sz="1700" b="1" u="sng" dirty="0">
                <a:effectLst>
                  <a:outerShdw blurRad="38100" dist="38100" dir="2700000" algn="tl">
                    <a:srgbClr val="000000">
                      <a:alpha val="43137"/>
                    </a:srgbClr>
                  </a:outerShdw>
                </a:effectLst>
                <a:latin typeface="Arial"/>
                <a:ea typeface="Arial"/>
                <a:cs typeface="Arial"/>
                <a:sym typeface="Arial"/>
              </a:rPr>
              <a:t>pasar de la “formación” a la “transformación”</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¡Los adultos aprenden mejor unos de otros!</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¡El misterio está lleno de significado!</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¿Por qué es importante esta verdad (por ejemplo, la resurrección)? </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¡Esta es la MISTAGOGÍA que actúa durante todo el proceso! </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Los catecúmenos/candidatos se mueven como individuos y no como grupo¡</a:t>
            </a:r>
          </a:p>
          <a:p>
            <a:pPr marL="914400" lvl="1" indent="-336550" algn="l" rtl="0">
              <a:lnSpc>
                <a:spcPct val="95000"/>
              </a:lnSpc>
              <a:spcBef>
                <a:spcPts val="0"/>
              </a:spcBef>
              <a:spcAft>
                <a:spcPts val="0"/>
              </a:spcAft>
              <a:buSzPts val="1700"/>
              <a:buFont typeface="Arial"/>
              <a:buChar char="○"/>
            </a:pPr>
            <a:r>
              <a:rPr lang="es-ES" sz="1700" dirty="0">
                <a:latin typeface="Arial"/>
                <a:ea typeface="Arial"/>
                <a:cs typeface="Arial"/>
                <a:sym typeface="Arial"/>
              </a:rPr>
              <a:t>Se necesita el tiempo que sea necesario!</a:t>
            </a:r>
            <a:endParaRPr sz="1500" dirty="0"/>
          </a:p>
          <a:p>
            <a:pPr marL="457200" lvl="0" indent="0" algn="l" rtl="0">
              <a:lnSpc>
                <a:spcPct val="100000"/>
              </a:lnSpc>
              <a:spcBef>
                <a:spcPts val="1200"/>
              </a:spcBef>
              <a:spcAft>
                <a:spcPts val="0"/>
              </a:spcAft>
              <a:buNone/>
            </a:pPr>
            <a:endParaRPr sz="1300" i="1" dirty="0"/>
          </a:p>
        </p:txBody>
      </p:sp>
      <p:sp>
        <p:nvSpPr>
          <p:cNvPr id="173" name="Google Shape;17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56" y="154429"/>
            <a:ext cx="6447501" cy="990600"/>
          </a:xfrm>
        </p:spPr>
        <p:txBody>
          <a:bodyPr/>
          <a:lstStyle/>
          <a:p>
            <a:r>
              <a:rPr lang="es-MX" b="1" dirty="0">
                <a:effectLst>
                  <a:outerShdw blurRad="38100" dist="38100" dir="2700000" algn="tl">
                    <a:srgbClr val="000000">
                      <a:alpha val="43137"/>
                    </a:srgbClr>
                  </a:outerShdw>
                </a:effectLst>
              </a:rPr>
              <a:t>Temas de Catequesis</a:t>
            </a:r>
          </a:p>
        </p:txBody>
      </p:sp>
      <p:sp>
        <p:nvSpPr>
          <p:cNvPr id="3" name="Content Placeholder 2"/>
          <p:cNvSpPr>
            <a:spLocks noGrp="1"/>
          </p:cNvSpPr>
          <p:nvPr>
            <p:ph sz="half" idx="1"/>
          </p:nvPr>
        </p:nvSpPr>
        <p:spPr>
          <a:xfrm>
            <a:off x="57150" y="767443"/>
            <a:ext cx="4147755" cy="4376057"/>
          </a:xfrm>
        </p:spPr>
        <p:txBody>
          <a:bodyPr>
            <a:normAutofit/>
          </a:bodyPr>
          <a:lstStyle/>
          <a:p>
            <a:r>
              <a:rPr lang="es-MX" sz="2100" dirty="0">
                <a:effectLst>
                  <a:outerShdw blurRad="38100" dist="38100" dir="2700000" algn="tl">
                    <a:srgbClr val="000000">
                      <a:alpha val="43137"/>
                    </a:srgbClr>
                  </a:outerShdw>
                </a:effectLst>
              </a:rPr>
              <a:t>El pueblo de Dios</a:t>
            </a:r>
          </a:p>
          <a:p>
            <a:r>
              <a:rPr lang="es-MX" sz="2100" dirty="0">
                <a:effectLst>
                  <a:outerShdw blurRad="38100" dist="38100" dir="2700000" algn="tl">
                    <a:srgbClr val="000000">
                      <a:alpha val="43137"/>
                    </a:srgbClr>
                  </a:outerShdw>
                </a:effectLst>
              </a:rPr>
              <a:t>¿Quien es Jesucristo?</a:t>
            </a:r>
          </a:p>
          <a:p>
            <a:r>
              <a:rPr lang="es-MX" sz="2100" dirty="0">
                <a:effectLst>
                  <a:outerShdw blurRad="38100" dist="38100" dir="2700000" algn="tl">
                    <a:srgbClr val="000000">
                      <a:alpha val="43137"/>
                    </a:srgbClr>
                  </a:outerShdw>
                </a:effectLst>
              </a:rPr>
              <a:t>Iglesia Primitiva</a:t>
            </a:r>
          </a:p>
          <a:p>
            <a:r>
              <a:rPr lang="es-MX" sz="2100" dirty="0">
                <a:effectLst>
                  <a:outerShdw blurRad="38100" dist="38100" dir="2700000" algn="tl">
                    <a:srgbClr val="000000">
                      <a:alpha val="43137"/>
                    </a:srgbClr>
                  </a:outerShdw>
                </a:effectLst>
              </a:rPr>
              <a:t>Historia de la Iglesia</a:t>
            </a:r>
          </a:p>
          <a:p>
            <a:r>
              <a:rPr lang="es-MX" sz="2100" dirty="0">
                <a:effectLst>
                  <a:outerShdw blurRad="38100" dist="38100" dir="2700000" algn="tl">
                    <a:srgbClr val="000000">
                      <a:alpha val="43137"/>
                    </a:srgbClr>
                  </a:outerShdw>
                </a:effectLst>
              </a:rPr>
              <a:t>Moral Cristiana</a:t>
            </a:r>
          </a:p>
          <a:p>
            <a:r>
              <a:rPr lang="es-MX" sz="2100" dirty="0">
                <a:effectLst>
                  <a:outerShdw blurRad="38100" dist="38100" dir="2700000" algn="tl">
                    <a:srgbClr val="000000">
                      <a:alpha val="43137"/>
                    </a:srgbClr>
                  </a:outerShdw>
                </a:effectLst>
              </a:rPr>
              <a:t>Justicia Social</a:t>
            </a:r>
          </a:p>
          <a:p>
            <a:r>
              <a:rPr lang="es-MX" sz="2100" dirty="0">
                <a:effectLst>
                  <a:outerShdw blurRad="38100" dist="38100" dir="2700000" algn="tl">
                    <a:srgbClr val="000000">
                      <a:alpha val="43137"/>
                    </a:srgbClr>
                  </a:outerShdw>
                </a:effectLst>
              </a:rPr>
              <a:t>Ética de la Vida</a:t>
            </a:r>
          </a:p>
          <a:p>
            <a:r>
              <a:rPr lang="es-MX" sz="2100" dirty="0">
                <a:effectLst>
                  <a:outerShdw blurRad="38100" dist="38100" dir="2700000" algn="tl">
                    <a:srgbClr val="000000">
                      <a:alpha val="43137"/>
                    </a:srgbClr>
                  </a:outerShdw>
                </a:effectLst>
              </a:rPr>
              <a:t>Dignidad de la vida Humana</a:t>
            </a:r>
          </a:p>
          <a:p>
            <a:r>
              <a:rPr lang="es-MX" sz="2100" dirty="0">
                <a:effectLst>
                  <a:outerShdw blurRad="38100" dist="38100" dir="2700000" algn="tl">
                    <a:srgbClr val="000000">
                      <a:alpha val="43137"/>
                    </a:srgbClr>
                  </a:outerShdw>
                </a:effectLst>
              </a:rPr>
              <a:t>Los Sacramentos; signos del amor de Cristo</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50331" y="1961985"/>
            <a:ext cx="1872531" cy="24384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331" y="154429"/>
            <a:ext cx="3588877" cy="1807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805" y="1961703"/>
            <a:ext cx="1805195" cy="2439063"/>
          </a:xfrm>
          <a:prstGeom prst="rect">
            <a:avLst/>
          </a:prstGeom>
        </p:spPr>
      </p:pic>
    </p:spTree>
    <p:extLst>
      <p:ext uri="{BB962C8B-B14F-4D97-AF65-F5344CB8AC3E}">
        <p14:creationId xmlns:p14="http://schemas.microsoft.com/office/powerpoint/2010/main" val="267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14300"/>
            <a:ext cx="6447501" cy="990600"/>
          </a:xfrm>
        </p:spPr>
        <p:txBody>
          <a:bodyPr>
            <a:normAutofit/>
          </a:bodyPr>
          <a:lstStyle/>
          <a:p>
            <a:r>
              <a:rPr lang="es-MX" b="1" dirty="0">
                <a:effectLst>
                  <a:outerShdw blurRad="38100" dist="38100" dir="2700000" algn="tl">
                    <a:srgbClr val="000000">
                      <a:alpha val="43137"/>
                    </a:srgbClr>
                  </a:outerShdw>
                </a:effectLst>
              </a:rPr>
              <a:t>La Fe y los Sacramentos</a:t>
            </a:r>
          </a:p>
        </p:txBody>
      </p:sp>
      <p:sp>
        <p:nvSpPr>
          <p:cNvPr id="3" name="Content Placeholder 2"/>
          <p:cNvSpPr>
            <a:spLocks noGrp="1"/>
          </p:cNvSpPr>
          <p:nvPr>
            <p:ph sz="half" idx="1"/>
          </p:nvPr>
        </p:nvSpPr>
        <p:spPr>
          <a:xfrm>
            <a:off x="1" y="620486"/>
            <a:ext cx="5760052" cy="4588329"/>
          </a:xfrm>
        </p:spPr>
        <p:txBody>
          <a:bodyPr>
            <a:normAutofit fontScale="92500"/>
          </a:bodyPr>
          <a:lstStyle/>
          <a:p>
            <a:r>
              <a:rPr lang="es-MX" b="1" dirty="0">
                <a:effectLst>
                  <a:outerShdw blurRad="38100" dist="38100" dir="2700000" algn="tl">
                    <a:srgbClr val="000000">
                      <a:alpha val="43137"/>
                    </a:srgbClr>
                  </a:outerShdw>
                </a:effectLst>
              </a:rPr>
              <a:t>Los catecúmenos están en el camino de la Fe cuando:</a:t>
            </a:r>
          </a:p>
          <a:p>
            <a:pPr>
              <a:buFont typeface="Wingdings" panose="05000000000000000000" pitchFamily="2" charset="2"/>
              <a:buChar char="ü"/>
            </a:pPr>
            <a:r>
              <a:rPr lang="es-MX" b="1" dirty="0">
                <a:effectLst>
                  <a:outerShdw blurRad="38100" dist="38100" dir="2700000" algn="tl">
                    <a:srgbClr val="000000">
                      <a:alpha val="43137"/>
                    </a:srgbClr>
                  </a:outerShdw>
                </a:effectLst>
              </a:rPr>
              <a:t>Conocen el amor y su significado</a:t>
            </a:r>
          </a:p>
          <a:p>
            <a:pPr>
              <a:buFont typeface="Wingdings" panose="05000000000000000000" pitchFamily="2" charset="2"/>
              <a:buChar char="ü"/>
            </a:pPr>
            <a:r>
              <a:rPr lang="es-MX" b="1" dirty="0">
                <a:effectLst>
                  <a:outerShdw blurRad="38100" dist="38100" dir="2700000" algn="tl">
                    <a:srgbClr val="000000">
                      <a:alpha val="43137"/>
                    </a:srgbClr>
                  </a:outerShdw>
                </a:effectLst>
              </a:rPr>
              <a:t>Usan la Sagrada Escritura y entienden su mensaje</a:t>
            </a:r>
          </a:p>
          <a:p>
            <a:pPr>
              <a:buFont typeface="Wingdings" panose="05000000000000000000" pitchFamily="2" charset="2"/>
              <a:buChar char="ü"/>
            </a:pPr>
            <a:r>
              <a:rPr lang="es-MX" b="1" dirty="0">
                <a:effectLst>
                  <a:outerShdw blurRad="38100" dist="38100" dir="2700000" algn="tl">
                    <a:srgbClr val="000000">
                      <a:alpha val="43137"/>
                    </a:srgbClr>
                  </a:outerShdw>
                </a:effectLst>
              </a:rPr>
              <a:t>Entienden la voluntad de Dios</a:t>
            </a:r>
          </a:p>
          <a:p>
            <a:pPr>
              <a:buFont typeface="Wingdings" panose="05000000000000000000" pitchFamily="2" charset="2"/>
              <a:buChar char="ü"/>
            </a:pPr>
            <a:r>
              <a:rPr lang="es-MX" b="1" dirty="0">
                <a:effectLst>
                  <a:outerShdw blurRad="38100" dist="38100" dir="2700000" algn="tl">
                    <a:srgbClr val="000000">
                      <a:alpha val="43137"/>
                    </a:srgbClr>
                  </a:outerShdw>
                </a:effectLst>
              </a:rPr>
              <a:t>Conocen a Jesús y su Buena Nueva</a:t>
            </a:r>
          </a:p>
          <a:p>
            <a:pPr>
              <a:buFont typeface="Wingdings" panose="05000000000000000000" pitchFamily="2" charset="2"/>
              <a:buChar char="ü"/>
            </a:pPr>
            <a:r>
              <a:rPr lang="es-MX" b="1" dirty="0">
                <a:effectLst>
                  <a:outerShdw blurRad="38100" dist="38100" dir="2700000" algn="tl">
                    <a:srgbClr val="000000">
                      <a:alpha val="43137"/>
                    </a:srgbClr>
                  </a:outerShdw>
                </a:effectLst>
              </a:rPr>
              <a:t>Sienten el amor de Dios y el Espíritu de Fe y Caridad</a:t>
            </a:r>
          </a:p>
          <a:p>
            <a:pPr>
              <a:buFont typeface="Wingdings" panose="05000000000000000000" pitchFamily="2" charset="2"/>
              <a:buChar char="ü"/>
            </a:pPr>
            <a:r>
              <a:rPr lang="es-MX" b="1" dirty="0">
                <a:effectLst>
                  <a:outerShdw blurRad="38100" dist="38100" dir="2700000" algn="tl">
                    <a:srgbClr val="000000">
                      <a:alpha val="43137"/>
                    </a:srgbClr>
                  </a:outerShdw>
                </a:effectLst>
              </a:rPr>
              <a:t>Desean recibir los regalos y signos de amor de Dios</a:t>
            </a:r>
          </a:p>
          <a:p>
            <a:pPr algn="ctr">
              <a:buFont typeface="+mj-lt"/>
              <a:buAutoNum type="arabicPeriod"/>
            </a:pPr>
            <a:r>
              <a:rPr lang="es-MX" sz="1500" b="1" dirty="0">
                <a:effectLst>
                  <a:outerShdw blurRad="38100" dist="38100" dir="2700000" algn="tl">
                    <a:srgbClr val="000000">
                      <a:alpha val="43137"/>
                    </a:srgbClr>
                  </a:outerShdw>
                </a:effectLst>
              </a:rPr>
              <a:t>Bautismo</a:t>
            </a:r>
          </a:p>
          <a:p>
            <a:pPr algn="ctr">
              <a:buFont typeface="+mj-lt"/>
              <a:buAutoNum type="arabicPeriod"/>
            </a:pPr>
            <a:r>
              <a:rPr lang="es-MX" sz="1500" b="1" dirty="0">
                <a:effectLst>
                  <a:outerShdw blurRad="38100" dist="38100" dir="2700000" algn="tl">
                    <a:srgbClr val="000000">
                      <a:alpha val="43137"/>
                    </a:srgbClr>
                  </a:outerShdw>
                </a:effectLst>
              </a:rPr>
              <a:t>Confirmación</a:t>
            </a:r>
          </a:p>
          <a:p>
            <a:pPr algn="ctr">
              <a:buFont typeface="+mj-lt"/>
              <a:buAutoNum type="arabicPeriod"/>
            </a:pPr>
            <a:r>
              <a:rPr lang="es-MX" sz="1500" b="1" dirty="0">
                <a:effectLst>
                  <a:outerShdw blurRad="38100" dist="38100" dir="2700000" algn="tl">
                    <a:srgbClr val="000000">
                      <a:alpha val="43137"/>
                    </a:srgbClr>
                  </a:outerShdw>
                </a:effectLst>
              </a:rPr>
              <a:t>Comunión</a:t>
            </a:r>
          </a:p>
          <a:p>
            <a:pPr algn="ctr">
              <a:buFont typeface="+mj-lt"/>
              <a:buAutoNum type="arabicPeriod"/>
            </a:pPr>
            <a:r>
              <a:rPr lang="es-MX" sz="1500" b="1" dirty="0">
                <a:effectLst>
                  <a:outerShdw blurRad="38100" dist="38100" dir="2700000" algn="tl">
                    <a:srgbClr val="000000">
                      <a:alpha val="43137"/>
                    </a:srgbClr>
                  </a:outerShdw>
                </a:effectLst>
              </a:rPr>
              <a:t>Reconciliación</a:t>
            </a:r>
          </a:p>
          <a:p>
            <a:pPr algn="ctr">
              <a:buFont typeface="+mj-lt"/>
              <a:buAutoNum type="arabicPeriod"/>
            </a:pPr>
            <a:r>
              <a:rPr lang="es-MX" sz="1500" b="1" dirty="0">
                <a:effectLst>
                  <a:outerShdw blurRad="38100" dist="38100" dir="2700000" algn="tl">
                    <a:srgbClr val="000000">
                      <a:alpha val="43137"/>
                    </a:srgbClr>
                  </a:outerShdw>
                </a:effectLst>
              </a:rPr>
              <a:t>Unción de los enfermos</a:t>
            </a:r>
          </a:p>
          <a:p>
            <a:pPr algn="ctr">
              <a:buFont typeface="+mj-lt"/>
              <a:buAutoNum type="arabicPeriod"/>
            </a:pPr>
            <a:r>
              <a:rPr lang="es-MX" sz="1500" b="1" dirty="0">
                <a:effectLst>
                  <a:outerShdw blurRad="38100" dist="38100" dir="2700000" algn="tl">
                    <a:srgbClr val="000000">
                      <a:alpha val="43137"/>
                    </a:srgbClr>
                  </a:outerShdw>
                </a:effectLst>
              </a:rPr>
              <a:t>Orden Sagrada</a:t>
            </a:r>
          </a:p>
          <a:p>
            <a:pPr algn="ctr">
              <a:buFont typeface="+mj-lt"/>
              <a:buAutoNum type="arabicPeriod"/>
            </a:pPr>
            <a:r>
              <a:rPr lang="es-MX" sz="1500" b="1" dirty="0">
                <a:effectLst>
                  <a:outerShdw blurRad="38100" dist="38100" dir="2700000" algn="tl">
                    <a:srgbClr val="000000">
                      <a:alpha val="43137"/>
                    </a:srgbClr>
                  </a:outerShdw>
                </a:effectLst>
              </a:rPr>
              <a:t>Matrimonio</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60053" y="367392"/>
            <a:ext cx="3481917" cy="4408715"/>
          </a:xfrm>
        </p:spPr>
      </p:pic>
    </p:spTree>
    <p:extLst>
      <p:ext uri="{BB962C8B-B14F-4D97-AF65-F5344CB8AC3E}">
        <p14:creationId xmlns:p14="http://schemas.microsoft.com/office/powerpoint/2010/main" val="28148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77900" y="344570"/>
            <a:ext cx="8354400" cy="93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Arial"/>
                <a:ea typeface="Arial"/>
                <a:cs typeface="Arial"/>
                <a:sym typeface="Arial"/>
              </a:rPr>
              <a:t>PURIFICACION E ILUMINACION</a:t>
            </a:r>
            <a:endParaRPr dirty="0">
              <a:latin typeface="Arial"/>
              <a:ea typeface="Arial"/>
              <a:cs typeface="Arial"/>
              <a:sym typeface="Arial"/>
            </a:endParaRPr>
          </a:p>
        </p:txBody>
      </p:sp>
      <p:sp>
        <p:nvSpPr>
          <p:cNvPr id="179" name="Google Shape;179;p26"/>
          <p:cNvSpPr txBox="1">
            <a:spLocks noGrp="1"/>
          </p:cNvSpPr>
          <p:nvPr>
            <p:ph type="body" idx="1"/>
          </p:nvPr>
        </p:nvSpPr>
        <p:spPr>
          <a:xfrm>
            <a:off x="311700" y="1214749"/>
            <a:ext cx="8520600" cy="3584181"/>
          </a:xfrm>
          <a:prstGeom prst="rect">
            <a:avLst/>
          </a:prstGeom>
        </p:spPr>
        <p:txBody>
          <a:bodyPr spcFirstLastPara="1" wrap="square" lIns="91425" tIns="91425" rIns="91425" bIns="91425" anchor="t" anchorCtr="0">
            <a:noAutofit/>
          </a:bodyPr>
          <a:lstStyle/>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Seis Semanas de Cuaresma</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Viaje a la Vigilia Pascual</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Preparación espiritual y de oración antes de los sacramentos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Sólo ELEGIDOS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Elegidos + Candidatos (no Catecúmenos)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Sillas en círculo</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Ambiente de retiro</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Escrutinios/Credo/Padre Nuestro/Ritos de preparación:                             SOLAMENTE para los elegidos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Vigilia de Pascua</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Sacramentos de iniciación (solo elegidos)</a:t>
            </a:r>
          </a:p>
          <a:p>
            <a:pPr marL="457200" lvl="0" indent="-336550" algn="l" rtl="0">
              <a:lnSpc>
                <a:spcPct val="95000"/>
              </a:lnSpc>
              <a:spcBef>
                <a:spcPts val="0"/>
              </a:spcBef>
              <a:spcAft>
                <a:spcPts val="0"/>
              </a:spcAft>
              <a:buSzPts val="1700"/>
              <a:buFont typeface="Arial"/>
              <a:buChar char="●"/>
            </a:pPr>
            <a:r>
              <a:rPr lang="es-ES" sz="1700" b="1" dirty="0">
                <a:latin typeface="Arial"/>
                <a:ea typeface="Arial"/>
                <a:cs typeface="Arial"/>
                <a:sym typeface="Arial"/>
              </a:rPr>
              <a:t>Rito Combinado: Sacramentos de Iniciación + Rito de Recepción en la Plena Comunión</a:t>
            </a:r>
            <a:endParaRPr sz="1600" dirty="0">
              <a:latin typeface="Arial"/>
              <a:ea typeface="Arial"/>
              <a:cs typeface="Arial"/>
              <a:sym typeface="Arial"/>
            </a:endParaRPr>
          </a:p>
        </p:txBody>
      </p:sp>
      <p:sp>
        <p:nvSpPr>
          <p:cNvPr id="180" name="Google Shape;18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38793"/>
            <a:ext cx="6447501" cy="990600"/>
          </a:xfrm>
        </p:spPr>
        <p:txBody>
          <a:bodyPr/>
          <a:lstStyle/>
          <a:p>
            <a:r>
              <a:rPr lang="en-US" b="1" dirty="0">
                <a:effectLst>
                  <a:outerShdw blurRad="38100" dist="38100" dir="2700000" algn="tl">
                    <a:srgbClr val="000000">
                      <a:alpha val="43137"/>
                    </a:srgbClr>
                  </a:outerShdw>
                </a:effectLst>
              </a:rPr>
              <a:t>Temas</a:t>
            </a:r>
            <a:endParaRPr lang="es-MX"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73479" y="669472"/>
            <a:ext cx="4715195" cy="4474028"/>
          </a:xfrm>
        </p:spPr>
        <p:txBody>
          <a:bodyPr>
            <a:normAutofit/>
          </a:bodyPr>
          <a:lstStyle/>
          <a:p>
            <a:r>
              <a:rPr lang="es-MX" sz="1500" dirty="0">
                <a:effectLst>
                  <a:outerShdw blurRad="38100" dist="38100" dir="2700000" algn="tl">
                    <a:srgbClr val="000000">
                      <a:alpha val="43137"/>
                    </a:srgbClr>
                  </a:outerShdw>
                </a:effectLst>
              </a:rPr>
              <a:t>Cuarenta días de oración, reflexión y aplicación para distinguir el pecado y la Gracia: la Cuaresma.</a:t>
            </a:r>
          </a:p>
          <a:p>
            <a:r>
              <a:rPr lang="es-MX" sz="1500" dirty="0">
                <a:effectLst>
                  <a:outerShdw blurRad="38100" dist="38100" dir="2700000" algn="tl">
                    <a:srgbClr val="000000">
                      <a:alpha val="43137"/>
                    </a:srgbClr>
                  </a:outerShdw>
                </a:effectLst>
              </a:rPr>
              <a:t>Significado del numero 40, Sacrificio, Ayuno y Abstinencia</a:t>
            </a:r>
          </a:p>
          <a:p>
            <a:r>
              <a:rPr lang="es-MX" sz="1500" dirty="0">
                <a:effectLst>
                  <a:outerShdw blurRad="38100" dist="38100" dir="2700000" algn="tl">
                    <a:srgbClr val="000000">
                      <a:alpha val="43137"/>
                    </a:srgbClr>
                  </a:outerShdw>
                </a:effectLst>
              </a:rPr>
              <a:t>Rito de Elección; Catecúmenos y Candidatos</a:t>
            </a:r>
          </a:p>
          <a:p>
            <a:r>
              <a:rPr lang="es-MX" sz="1500" dirty="0">
                <a:effectLst>
                  <a:outerShdw blurRad="38100" dist="38100" dir="2700000" algn="tl">
                    <a:srgbClr val="000000">
                      <a:alpha val="43137"/>
                    </a:srgbClr>
                  </a:outerShdw>
                </a:effectLst>
              </a:rPr>
              <a:t>Rito de la entrega del Credo</a:t>
            </a:r>
          </a:p>
          <a:p>
            <a:r>
              <a:rPr lang="es-MX" sz="1500" dirty="0">
                <a:effectLst>
                  <a:outerShdw blurRad="38100" dist="38100" dir="2700000" algn="tl">
                    <a:srgbClr val="000000">
                      <a:alpha val="43137"/>
                    </a:srgbClr>
                  </a:outerShdw>
                </a:effectLst>
              </a:rPr>
              <a:t>Rito de los tres Escrutinios (Ciclo A), reflexión personal, examen de conciencia, redención y reconciliación; de la culpa a la paz.</a:t>
            </a:r>
          </a:p>
          <a:p>
            <a:r>
              <a:rPr lang="es-MX" sz="1500" dirty="0">
                <a:effectLst>
                  <a:outerShdw blurRad="38100" dist="38100" dir="2700000" algn="tl">
                    <a:srgbClr val="000000">
                      <a:alpha val="43137"/>
                    </a:srgbClr>
                  </a:outerShdw>
                </a:effectLst>
              </a:rPr>
              <a:t>Rito de la entrega de la oración del Señor.</a:t>
            </a:r>
          </a:p>
          <a:p>
            <a:r>
              <a:rPr lang="es-MX" sz="1500" dirty="0">
                <a:effectLst>
                  <a:outerShdw blurRad="38100" dist="38100" dir="2700000" algn="tl">
                    <a:srgbClr val="000000">
                      <a:alpha val="43137"/>
                    </a:srgbClr>
                  </a:outerShdw>
                </a:effectLst>
              </a:rPr>
              <a:t>El camino de la cruz; siguiendo a Jesús.</a:t>
            </a:r>
          </a:p>
          <a:p>
            <a:r>
              <a:rPr lang="es-MX" sz="1500" dirty="0">
                <a:effectLst>
                  <a:outerShdw blurRad="38100" dist="38100" dir="2700000" algn="tl">
                    <a:srgbClr val="000000">
                      <a:alpha val="43137"/>
                    </a:srgbClr>
                  </a:outerShdw>
                </a:effectLst>
              </a:rPr>
              <a:t>Semana Santa y Triduo Pascual</a:t>
            </a:r>
          </a:p>
          <a:p>
            <a:r>
              <a:rPr lang="es-MX" sz="1500" dirty="0">
                <a:effectLst>
                  <a:outerShdw blurRad="38100" dist="38100" dir="2700000" algn="tl">
                    <a:srgbClr val="000000">
                      <a:alpha val="43137"/>
                    </a:srgbClr>
                  </a:outerShdw>
                </a:effectLst>
              </a:rPr>
              <a:t>Día de reflexión (retiro de preparación)</a:t>
            </a:r>
          </a:p>
          <a:p>
            <a:r>
              <a:rPr lang="es-MX" sz="1500" dirty="0">
                <a:effectLst>
                  <a:outerShdw blurRad="38100" dist="38100" dir="2700000" algn="tl">
                    <a:srgbClr val="000000">
                      <a:alpha val="43137"/>
                    </a:srgbClr>
                  </a:outerShdw>
                </a:effectLst>
              </a:rPr>
              <a:t>Vigilia Pascual (Liturgia)</a:t>
            </a:r>
          </a:p>
        </p:txBody>
      </p:sp>
      <p:pic>
        <p:nvPicPr>
          <p:cNvPr id="5" name="Content Placeholder 3" descr="cuaresma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8674" y="0"/>
            <a:ext cx="4355327" cy="5143500"/>
          </a:xfrm>
        </p:spPr>
      </p:pic>
    </p:spTree>
    <p:extLst>
      <p:ext uri="{BB962C8B-B14F-4D97-AF65-F5344CB8AC3E}">
        <p14:creationId xmlns:p14="http://schemas.microsoft.com/office/powerpoint/2010/main" val="304693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86" y="0"/>
            <a:ext cx="8903718" cy="990600"/>
          </a:xfrm>
        </p:spPr>
        <p:txBody>
          <a:bodyPr>
            <a:noAutofit/>
          </a:bodyPr>
          <a:lstStyle/>
          <a:p>
            <a:pPr algn="ctr"/>
            <a:r>
              <a:rPr lang="es-MX" sz="3200" b="1" dirty="0">
                <a:effectLst>
                  <a:outerShdw blurRad="38100" dist="38100" dir="2700000" algn="tl">
                    <a:srgbClr val="000000">
                      <a:alpha val="43137"/>
                    </a:srgbClr>
                  </a:outerShdw>
                </a:effectLst>
                <a:latin typeface="+mj-lt"/>
              </a:rPr>
              <a:t>MISTAGOGIA; </a:t>
            </a:r>
            <a:br>
              <a:rPr lang="es-MX" sz="2800" b="1" dirty="0">
                <a:effectLst>
                  <a:outerShdw blurRad="38100" dist="38100" dir="2700000" algn="tl">
                    <a:srgbClr val="000000">
                      <a:alpha val="43137"/>
                    </a:srgbClr>
                  </a:outerShdw>
                </a:effectLst>
                <a:latin typeface="+mj-lt"/>
              </a:rPr>
            </a:br>
            <a:r>
              <a:rPr lang="es-MX" sz="2800" b="1" dirty="0">
                <a:effectLst>
                  <a:outerShdw blurRad="38100" dist="38100" dir="2700000" algn="tl">
                    <a:srgbClr val="000000">
                      <a:alpha val="43137"/>
                    </a:srgbClr>
                  </a:outerShdw>
                </a:effectLst>
                <a:latin typeface="+mj-lt"/>
              </a:rPr>
              <a:t>Conocimiento y testimonio del Misterio</a:t>
            </a:r>
          </a:p>
        </p:txBody>
      </p:sp>
      <p:sp>
        <p:nvSpPr>
          <p:cNvPr id="3" name="Content Placeholder 2"/>
          <p:cNvSpPr>
            <a:spLocks noGrp="1"/>
          </p:cNvSpPr>
          <p:nvPr>
            <p:ph idx="1"/>
          </p:nvPr>
        </p:nvSpPr>
        <p:spPr>
          <a:xfrm>
            <a:off x="0" y="990600"/>
            <a:ext cx="8043863" cy="4441372"/>
          </a:xfrm>
        </p:spPr>
        <p:txBody>
          <a:bodyPr>
            <a:noAutofit/>
          </a:bodyPr>
          <a:lstStyle/>
          <a:p>
            <a:r>
              <a:rPr lang="es-MX" sz="1500" dirty="0">
                <a:effectLst>
                  <a:outerShdw blurRad="38100" dist="38100" dir="2700000" algn="tl">
                    <a:srgbClr val="000000">
                      <a:alpha val="43137"/>
                    </a:srgbClr>
                  </a:outerShdw>
                </a:effectLst>
              </a:rPr>
              <a:t>Compartir la conversión participando en la parroquia</a:t>
            </a:r>
          </a:p>
          <a:p>
            <a:r>
              <a:rPr lang="es-MX" sz="1500" dirty="0">
                <a:effectLst>
                  <a:outerShdw blurRad="38100" dist="38100" dir="2700000" algn="tl">
                    <a:srgbClr val="000000">
                      <a:alpha val="43137"/>
                    </a:srgbClr>
                  </a:outerShdw>
                </a:effectLst>
              </a:rPr>
              <a:t>Bienvenida al proceso de toda la vida: la Conversión Continua.</a:t>
            </a:r>
          </a:p>
          <a:p>
            <a:r>
              <a:rPr lang="es-MX" sz="1500" dirty="0">
                <a:effectLst>
                  <a:outerShdw blurRad="38100" dist="38100" dir="2700000" algn="tl">
                    <a:srgbClr val="000000">
                      <a:alpha val="43137"/>
                    </a:srgbClr>
                  </a:outerShdw>
                </a:effectLst>
              </a:rPr>
              <a:t>Compartir la experiencia vivida recordando detalle por detalle.</a:t>
            </a:r>
          </a:p>
          <a:p>
            <a:r>
              <a:rPr lang="es-MX" sz="1500" dirty="0">
                <a:effectLst>
                  <a:outerShdw blurRad="38100" dist="38100" dir="2700000" algn="tl">
                    <a:srgbClr val="000000">
                      <a:alpha val="43137"/>
                    </a:srgbClr>
                  </a:outerShdw>
                </a:effectLst>
              </a:rPr>
              <a:t>¿Y ahora que?</a:t>
            </a:r>
          </a:p>
          <a:p>
            <a:r>
              <a:rPr lang="es-MX" sz="1500" dirty="0">
                <a:effectLst>
                  <a:outerShdw blurRad="38100" dist="38100" dir="2700000" algn="tl">
                    <a:srgbClr val="000000">
                      <a:alpha val="43137"/>
                    </a:srgbClr>
                  </a:outerShdw>
                </a:effectLst>
              </a:rPr>
              <a:t>Entender el llamado a construir el reino de Dios, por parte de los laicos, de los seglares. </a:t>
            </a:r>
          </a:p>
          <a:p>
            <a:r>
              <a:rPr lang="es-MX" sz="1500" dirty="0">
                <a:effectLst>
                  <a:outerShdw blurRad="38100" dist="38100" dir="2700000" algn="tl">
                    <a:srgbClr val="000000">
                      <a:alpha val="43137"/>
                    </a:srgbClr>
                  </a:outerShdw>
                </a:effectLst>
              </a:rPr>
              <a:t>Apostolado con preparación, en casa, en el trabajo, en la comunidad y en la Iglesia.</a:t>
            </a:r>
          </a:p>
          <a:p>
            <a:r>
              <a:rPr lang="es-MX" sz="1500" dirty="0">
                <a:effectLst>
                  <a:outerShdw blurRad="38100" dist="38100" dir="2700000" algn="tl">
                    <a:srgbClr val="000000">
                      <a:alpha val="43137"/>
                    </a:srgbClr>
                  </a:outerShdw>
                </a:effectLst>
              </a:rPr>
              <a:t>Dones Espirituales para el servicio</a:t>
            </a:r>
          </a:p>
          <a:p>
            <a:r>
              <a:rPr lang="es-MX" sz="1500" dirty="0">
                <a:effectLst>
                  <a:outerShdw blurRad="38100" dist="38100" dir="2700000" algn="tl">
                    <a:srgbClr val="000000">
                      <a:alpha val="43137"/>
                    </a:srgbClr>
                  </a:outerShdw>
                </a:effectLst>
              </a:rPr>
              <a:t>Vida en familia, Iglesia domestica; momentos importantes para establecer tradiciones familiares cristianas. Celebración en familia del banquete Eucarístico.</a:t>
            </a:r>
          </a:p>
          <a:p>
            <a:r>
              <a:rPr lang="es-MX" sz="1500" dirty="0">
                <a:effectLst>
                  <a:outerShdw blurRad="38100" dist="38100" dir="2700000" algn="tl">
                    <a:srgbClr val="000000">
                      <a:alpha val="43137"/>
                    </a:srgbClr>
                  </a:outerShdw>
                </a:effectLst>
              </a:rPr>
              <a:t>La Oración en la vida diaria</a:t>
            </a:r>
          </a:p>
          <a:p>
            <a:r>
              <a:rPr lang="es-MX" sz="1500" dirty="0">
                <a:effectLst>
                  <a:outerShdw blurRad="38100" dist="38100" dir="2700000" algn="tl">
                    <a:srgbClr val="000000">
                      <a:alpha val="43137"/>
                    </a:srgbClr>
                  </a:outerShdw>
                </a:effectLst>
              </a:rPr>
              <a:t>Periodo de discernimiento, toma de decisiones</a:t>
            </a:r>
          </a:p>
          <a:p>
            <a:r>
              <a:rPr lang="es-MX" sz="1500" dirty="0">
                <a:effectLst>
                  <a:outerShdw blurRad="38100" dist="38100" dir="2700000" algn="tl">
                    <a:srgbClr val="000000">
                      <a:alpha val="43137"/>
                    </a:srgbClr>
                  </a:outerShdw>
                </a:effectLst>
              </a:rPr>
              <a:t>Camino a la Santidad</a:t>
            </a:r>
          </a:p>
          <a:p>
            <a:r>
              <a:rPr lang="es-MX" sz="1500" dirty="0">
                <a:effectLst>
                  <a:outerShdw blurRad="38100" dist="38100" dir="2700000" algn="tl">
                    <a:srgbClr val="000000">
                      <a:alpha val="43137"/>
                    </a:srgbClr>
                  </a:outerShdw>
                </a:effectLst>
              </a:rPr>
              <a:t>Evangelizar: dando testimonio, compartiendo la fe, ofrecer el amor, dar ejemplo de vida en la sociedad, cambiando lo bueno por algo mejor y hacer la voluntad de Dios.</a:t>
            </a:r>
          </a:p>
          <a:p>
            <a:r>
              <a:rPr lang="es-MX" sz="1500" dirty="0">
                <a:effectLst>
                  <a:outerShdw blurRad="38100" dist="38100" dir="2700000" algn="tl">
                    <a:srgbClr val="000000">
                      <a:alpha val="43137"/>
                    </a:srgbClr>
                  </a:outerShdw>
                </a:effectLst>
              </a:rPr>
              <a:t>Proceso CONTINUO</a:t>
            </a:r>
          </a:p>
        </p:txBody>
      </p:sp>
    </p:spTree>
    <p:extLst>
      <p:ext uri="{BB962C8B-B14F-4D97-AF65-F5344CB8AC3E}">
        <p14:creationId xmlns:p14="http://schemas.microsoft.com/office/powerpoint/2010/main" val="1100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362975" y="30900"/>
            <a:ext cx="8469300" cy="11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ES" sz="2980" dirty="0">
                <a:latin typeface="Arial"/>
                <a:ea typeface="Arial"/>
                <a:cs typeface="Arial"/>
                <a:sym typeface="Arial"/>
              </a:rPr>
              <a:t>Equipo pequeño o sin equipo, cómo pasar al modelo para todo el año</a:t>
            </a:r>
            <a:endParaRPr sz="2980" dirty="0">
              <a:latin typeface="Arial"/>
              <a:ea typeface="Arial"/>
              <a:cs typeface="Arial"/>
              <a:sym typeface="Arial"/>
            </a:endParaRPr>
          </a:p>
          <a:p>
            <a:pPr marL="0" lvl="0" indent="0" algn="l" rtl="0">
              <a:spcBef>
                <a:spcPts val="0"/>
              </a:spcBef>
              <a:spcAft>
                <a:spcPts val="0"/>
              </a:spcAft>
              <a:buSzPts val="990"/>
              <a:buNone/>
            </a:pPr>
            <a:endParaRPr sz="2880" dirty="0">
              <a:latin typeface="Arial"/>
              <a:ea typeface="Arial"/>
              <a:cs typeface="Arial"/>
              <a:sym typeface="Arial"/>
            </a:endParaRPr>
          </a:p>
        </p:txBody>
      </p:sp>
      <p:sp>
        <p:nvSpPr>
          <p:cNvPr id="186" name="Google Shape;186;p27"/>
          <p:cNvSpPr txBox="1">
            <a:spLocks noGrp="1"/>
          </p:cNvSpPr>
          <p:nvPr>
            <p:ph type="body" idx="1"/>
          </p:nvPr>
        </p:nvSpPr>
        <p:spPr>
          <a:xfrm>
            <a:off x="0" y="1127575"/>
            <a:ext cx="9144000" cy="3929242"/>
          </a:xfrm>
          <a:prstGeom prst="rect">
            <a:avLst/>
          </a:prstGeom>
          <a:solidFill>
            <a:schemeClr val="lt1"/>
          </a:solidFill>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LA COMUNIDAD PARROQUIAL es tu fuente para el Catecumenado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Imagínese utilizar este modelo para la formación de la fe en todos los niveles, Como se vería eso? </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“Eran asiduos a la enseñanza de los apóstoles y a la vida comunitaria, a la fracción del pan y a las oraciones”. (Hechos 2, 42)</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Padrinos! (Acompañamiento)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Eventos y reuniones parroquiales: Adoración, SVDP, grupos de mujeres y hombres, vía crucis, misión parroquial, retiros, estudios bíblicos/escrituras, peregrinajes, congreso eucarístico, visitas a monasterios, a la catedral, a otras parroquias, etc.</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Las sesiones regulares de catequesis sólo forman parte de todo el proceso.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¡Sea ATREVIDO y CREATIVO!</a:t>
            </a:r>
          </a:p>
          <a:p>
            <a:pPr marL="457200" lvl="0" indent="-342900" algn="l" rtl="0">
              <a:lnSpc>
                <a:spcPct val="100000"/>
              </a:lnSpc>
              <a:spcBef>
                <a:spcPts val="0"/>
              </a:spcBef>
              <a:spcAft>
                <a:spcPts val="0"/>
              </a:spcAft>
              <a:buSzPts val="1800"/>
              <a:buFont typeface="Arial"/>
              <a:buChar char="●"/>
            </a:pPr>
            <a:r>
              <a:rPr lang="es-ES" dirty="0">
                <a:latin typeface="Arial"/>
                <a:ea typeface="Arial"/>
                <a:cs typeface="Arial"/>
                <a:sym typeface="Arial"/>
              </a:rPr>
              <a:t>El leccionario REALMENTE se conecta con la doctrina católica relevante</a:t>
            </a:r>
            <a:endParaRPr sz="1700" dirty="0">
              <a:latin typeface="Arial"/>
              <a:ea typeface="Arial"/>
              <a:cs typeface="Arial"/>
              <a:sym typeface="Arial"/>
            </a:endParaRPr>
          </a:p>
        </p:txBody>
      </p:sp>
      <p:sp>
        <p:nvSpPr>
          <p:cNvPr id="187" name="Google Shape;18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26208" y="199189"/>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Oracion:  Bendicion por el camino de Emaus	</a:t>
            </a:r>
            <a:endParaRPr dirty="0">
              <a:latin typeface="Arial"/>
              <a:ea typeface="Arial"/>
              <a:cs typeface="Arial"/>
              <a:sym typeface="Arial"/>
            </a:endParaRPr>
          </a:p>
        </p:txBody>
      </p:sp>
      <p:sp>
        <p:nvSpPr>
          <p:cNvPr id="94" name="Google Shape;94;p16"/>
          <p:cNvSpPr txBox="1">
            <a:spLocks noGrp="1"/>
          </p:cNvSpPr>
          <p:nvPr>
            <p:ph type="body" idx="1"/>
          </p:nvPr>
        </p:nvSpPr>
        <p:spPr>
          <a:xfrm>
            <a:off x="122842" y="1261217"/>
            <a:ext cx="5748703" cy="3795600"/>
          </a:xfrm>
          <a:prstGeom prst="rect">
            <a:avLst/>
          </a:prstGeom>
        </p:spPr>
        <p:txBody>
          <a:bodyPr spcFirstLastPara="1" wrap="square" lIns="91425" tIns="91425" rIns="91425" bIns="91425" anchor="t" anchorCtr="0">
            <a:normAutofit fontScale="70000" lnSpcReduction="20000"/>
          </a:bodyPr>
          <a:lstStyle/>
          <a:p>
            <a:pPr marL="0" lvl="0" indent="0" algn="l" rtl="0">
              <a:lnSpc>
                <a:spcPct val="120967"/>
              </a:lnSpc>
              <a:spcBef>
                <a:spcPts val="0"/>
              </a:spcBef>
              <a:spcAft>
                <a:spcPts val="0"/>
              </a:spcAft>
              <a:buNone/>
            </a:pPr>
            <a:r>
              <a:rPr lang="es-ES" sz="2751" dirty="0">
                <a:effectLst>
                  <a:outerShdw blurRad="38100" dist="38100" dir="2700000" algn="tl">
                    <a:srgbClr val="000000">
                      <a:alpha val="43137"/>
                    </a:srgbClr>
                  </a:outerShdw>
                </a:effectLst>
                <a:latin typeface="Arial"/>
                <a:ea typeface="Arial"/>
                <a:cs typeface="Arial"/>
                <a:sym typeface="Arial"/>
              </a:rPr>
              <a:t>Que Cristo RESUCITADO les encuentre en el camino, les lleve a toda la verdad y les guíe en su camino.</a:t>
            </a:r>
          </a:p>
          <a:p>
            <a:pPr marL="0" lvl="0" indent="0" algn="l" rtl="0">
              <a:lnSpc>
                <a:spcPct val="120967"/>
              </a:lnSpc>
              <a:spcBef>
                <a:spcPts val="0"/>
              </a:spcBef>
              <a:spcAft>
                <a:spcPts val="0"/>
              </a:spcAft>
              <a:buNone/>
            </a:pPr>
            <a:r>
              <a:rPr lang="es-ES" sz="2751" dirty="0">
                <a:effectLst>
                  <a:outerShdw blurRad="38100" dist="38100" dir="2700000" algn="tl">
                    <a:srgbClr val="000000">
                      <a:alpha val="43137"/>
                    </a:srgbClr>
                  </a:outerShdw>
                </a:effectLst>
                <a:latin typeface="Arial"/>
                <a:ea typeface="Arial"/>
                <a:cs typeface="Arial"/>
                <a:sym typeface="Arial"/>
              </a:rPr>
              <a:t>Que Cristo RESUCITADO les alimente y sostenga, llénense de su presencia, sintiendo arder su corazón con Su Espíritu. </a:t>
            </a:r>
          </a:p>
          <a:p>
            <a:pPr marL="0" lvl="0" indent="0" algn="l" rtl="0">
              <a:lnSpc>
                <a:spcPct val="120967"/>
              </a:lnSpc>
              <a:spcBef>
                <a:spcPts val="0"/>
              </a:spcBef>
              <a:spcAft>
                <a:spcPts val="0"/>
              </a:spcAft>
              <a:buNone/>
            </a:pPr>
            <a:r>
              <a:rPr lang="es-ES" sz="2751" dirty="0">
                <a:effectLst>
                  <a:outerShdw blurRad="38100" dist="38100" dir="2700000" algn="tl">
                    <a:srgbClr val="000000">
                      <a:alpha val="43137"/>
                    </a:srgbClr>
                  </a:outerShdw>
                </a:effectLst>
                <a:latin typeface="Arial"/>
                <a:ea typeface="Arial"/>
                <a:cs typeface="Arial"/>
                <a:sym typeface="Arial"/>
              </a:rPr>
              <a:t>Que Cristo RESUCITADO camine con ustedes, estando presente en cada uno, y que puedan vivir una vida en Cristo por siempre,</a:t>
            </a:r>
            <a:r>
              <a:rPr lang="en" sz="2751" dirty="0">
                <a:effectLst>
                  <a:outerShdw blurRad="38100" dist="38100" dir="2700000" algn="tl">
                    <a:srgbClr val="000000">
                      <a:alpha val="43137"/>
                    </a:srgbClr>
                  </a:outerShdw>
                </a:effectLst>
                <a:latin typeface="Arial"/>
                <a:ea typeface="Arial"/>
                <a:cs typeface="Arial"/>
                <a:sym typeface="Arial"/>
              </a:rPr>
              <a:t>  Amen.</a:t>
            </a:r>
            <a:endParaRPr sz="2751" dirty="0">
              <a:effectLst>
                <a:outerShdw blurRad="38100" dist="38100" dir="2700000" algn="tl">
                  <a:srgbClr val="000000">
                    <a:alpha val="43137"/>
                  </a:srgbClr>
                </a:outerShdw>
              </a:effectLst>
              <a:latin typeface="Arial"/>
              <a:ea typeface="Arial"/>
              <a:cs typeface="Arial"/>
              <a:sym typeface="Arial"/>
            </a:endParaRPr>
          </a:p>
          <a:p>
            <a:pPr marL="0" lvl="0" indent="0" algn="l" rtl="0">
              <a:lnSpc>
                <a:spcPct val="120967"/>
              </a:lnSpc>
              <a:spcBef>
                <a:spcPts val="500"/>
              </a:spcBef>
              <a:spcAft>
                <a:spcPts val="0"/>
              </a:spcAft>
              <a:buNone/>
            </a:pPr>
            <a:endParaRPr i="1" dirty="0">
              <a:effectLst>
                <a:outerShdw blurRad="38100" dist="38100" dir="2700000" algn="tl">
                  <a:srgbClr val="000000">
                    <a:alpha val="43137"/>
                  </a:srgbClr>
                </a:outerShdw>
              </a:effectLst>
            </a:endParaRPr>
          </a:p>
          <a:p>
            <a:pPr marL="0" lvl="0" indent="0" algn="l" rtl="0">
              <a:lnSpc>
                <a:spcPct val="120967"/>
              </a:lnSpc>
              <a:spcBef>
                <a:spcPts val="500"/>
              </a:spcBef>
              <a:spcAft>
                <a:spcPts val="500"/>
              </a:spcAft>
              <a:buNone/>
            </a:pPr>
            <a:r>
              <a:rPr lang="en" sz="1900" i="1" u="sng" dirty="0">
                <a:solidFill>
                  <a:schemeClr val="bg2"/>
                </a:solidFill>
                <a:latin typeface="Arial"/>
                <a:ea typeface="Arial"/>
                <a:cs typeface="Arial"/>
                <a:sym typeface="Arial"/>
                <a:hlinkClick r:id="rId3">
                  <a:extLst>
                    <a:ext uri="{A12FA001-AC4F-418D-AE19-62706E023703}">
                      <ahyp:hlinkClr xmlns:ahyp="http://schemas.microsoft.com/office/drawing/2018/hyperlinkcolor" val="tx"/>
                    </a:ext>
                  </a:extLst>
                </a:hlinkClick>
              </a:rPr>
              <a:t>HOW IN THE WORLD!!: An Emmaus Road Blessing…                                 basado en Lucas 24,12-31 (howard-carter.blogspot.com)</a:t>
            </a:r>
            <a:endParaRPr sz="1900" i="1" dirty="0">
              <a:solidFill>
                <a:schemeClr val="bg2"/>
              </a:solidFill>
            </a:endParaRPr>
          </a:p>
        </p:txBody>
      </p:sp>
      <p:sp>
        <p:nvSpPr>
          <p:cNvPr id="95" name="Google Shape;9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96" name="Google Shape;96;p16"/>
          <p:cNvPicPr preferRelativeResize="0"/>
          <p:nvPr/>
        </p:nvPicPr>
        <p:blipFill>
          <a:blip r:embed="rId4">
            <a:alphaModFix/>
          </a:blip>
          <a:stretch>
            <a:fillRect/>
          </a:stretch>
        </p:blipFill>
        <p:spPr>
          <a:xfrm>
            <a:off x="5766727" y="2571750"/>
            <a:ext cx="3317202" cy="2062652"/>
          </a:xfrm>
          <a:prstGeom prst="rect">
            <a:avLst/>
          </a:prstGeom>
          <a:noFill/>
          <a:ln>
            <a:noFill/>
          </a:ln>
        </p:spPr>
      </p:pic>
      <p:pic>
        <p:nvPicPr>
          <p:cNvPr id="2" name="Google Shape;80;p14">
            <a:extLst>
              <a:ext uri="{FF2B5EF4-FFF2-40B4-BE49-F238E27FC236}">
                <a16:creationId xmlns:a16="http://schemas.microsoft.com/office/drawing/2014/main" id="{F3E303DB-D098-2807-F595-9BD1ACD880A2}"/>
              </a:ext>
            </a:extLst>
          </p:cNvPr>
          <p:cNvPicPr preferRelativeResize="0"/>
          <p:nvPr/>
        </p:nvPicPr>
        <p:blipFill>
          <a:blip r:embed="rId5">
            <a:alphaModFix/>
          </a:blip>
          <a:stretch>
            <a:fillRect/>
          </a:stretch>
        </p:blipFill>
        <p:spPr>
          <a:xfrm>
            <a:off x="5766727" y="881773"/>
            <a:ext cx="3317202" cy="1680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311700" y="0"/>
            <a:ext cx="8520600" cy="1017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3100" dirty="0">
                <a:latin typeface="Arial"/>
                <a:ea typeface="Arial"/>
                <a:cs typeface="Arial"/>
                <a:sym typeface="Arial"/>
              </a:rPr>
              <a:t>Parece difícil o complicado, PERO. . .                         ¡¡Vale la pena!!</a:t>
            </a:r>
            <a:endParaRPr sz="3100" dirty="0">
              <a:latin typeface="Arial"/>
              <a:ea typeface="Arial"/>
              <a:cs typeface="Arial"/>
              <a:sym typeface="Arial"/>
            </a:endParaRPr>
          </a:p>
        </p:txBody>
      </p:sp>
      <p:sp>
        <p:nvSpPr>
          <p:cNvPr id="193" name="Google Shape;193;p28"/>
          <p:cNvSpPr txBox="1">
            <a:spLocks noGrp="1"/>
          </p:cNvSpPr>
          <p:nvPr>
            <p:ph type="body" idx="1"/>
          </p:nvPr>
        </p:nvSpPr>
        <p:spPr>
          <a:xfrm>
            <a:off x="311700" y="1234774"/>
            <a:ext cx="8520600" cy="3754476"/>
          </a:xfrm>
          <a:prstGeom prst="rect">
            <a:avLst/>
          </a:prstGeom>
        </p:spPr>
        <p:txBody>
          <a:bodyPr spcFirstLastPara="1" wrap="square" lIns="91425" tIns="91425" rIns="91425" bIns="91425" anchor="t" anchorCtr="0">
            <a:noAutofit/>
          </a:bodyPr>
          <a:lstStyle/>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Las ventajas superan a las desventajas</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Fuente principal de aprendizaje: la misa y la comunidad parroquial (liturgias, actividades y eventos parroquiales)</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Sí, los catecúmenos/candidatos pueden perderse una sesión (así es la vida)</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¡¡SE FLEXIBLE!!</a:t>
            </a:r>
          </a:p>
          <a:p>
            <a:pPr marL="457200" lvl="0" indent="-368300" algn="l" rtl="0">
              <a:lnSpc>
                <a:spcPct val="105000"/>
              </a:lnSpc>
              <a:spcBef>
                <a:spcPts val="0"/>
              </a:spcBef>
              <a:spcAft>
                <a:spcPts val="0"/>
              </a:spcAft>
              <a:buSzPts val="2200"/>
              <a:buFont typeface="Arial"/>
              <a:buChar char="●"/>
            </a:pPr>
            <a:r>
              <a:rPr lang="es-ES" sz="2200" dirty="0">
                <a:latin typeface="Arial"/>
                <a:ea typeface="Arial"/>
                <a:cs typeface="Arial"/>
                <a:sym typeface="Arial"/>
              </a:rPr>
              <a:t>AJUSTE según sea necesario</a:t>
            </a:r>
            <a:endParaRPr sz="2000" dirty="0">
              <a:latin typeface="Arial"/>
              <a:ea typeface="Arial"/>
              <a:cs typeface="Arial"/>
              <a:sym typeface="Arial"/>
            </a:endParaRPr>
          </a:p>
        </p:txBody>
      </p:sp>
      <p:sp>
        <p:nvSpPr>
          <p:cNvPr id="194" name="Google Shape;19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195" name="Google Shape;195;p28"/>
          <p:cNvPicPr preferRelativeResize="0"/>
          <p:nvPr/>
        </p:nvPicPr>
        <p:blipFill>
          <a:blip r:embed="rId3">
            <a:alphaModFix/>
          </a:blip>
          <a:stretch>
            <a:fillRect/>
          </a:stretch>
        </p:blipFill>
        <p:spPr>
          <a:xfrm>
            <a:off x="6083812" y="2810775"/>
            <a:ext cx="2590275" cy="2178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194999"/>
            <a:ext cx="8832300" cy="1440241"/>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dirty="0">
                <a:latin typeface="Arial"/>
                <a:ea typeface="Arial"/>
                <a:cs typeface="Arial"/>
                <a:sym typeface="Arial"/>
              </a:rPr>
              <a:t>¿Cuáles son TUS miedos/preocupaciones para cambiar o establecer el modelo de RICA durante todo el año/continuo?</a:t>
            </a:r>
            <a:endParaRPr dirty="0">
              <a:latin typeface="Arial"/>
              <a:ea typeface="Arial"/>
              <a:cs typeface="Arial"/>
              <a:sym typeface="Arial"/>
            </a:endParaRPr>
          </a:p>
        </p:txBody>
      </p:sp>
      <p:pic>
        <p:nvPicPr>
          <p:cNvPr id="201" name="Google Shape;201;p29"/>
          <p:cNvPicPr preferRelativeResize="0"/>
          <p:nvPr/>
        </p:nvPicPr>
        <p:blipFill rotWithShape="1">
          <a:blip r:embed="rId3">
            <a:alphaModFix/>
          </a:blip>
          <a:srcRect t="16520"/>
          <a:stretch/>
        </p:blipFill>
        <p:spPr>
          <a:xfrm>
            <a:off x="3939175" y="1722009"/>
            <a:ext cx="4496925" cy="3185791"/>
          </a:xfrm>
          <a:prstGeom prst="rect">
            <a:avLst/>
          </a:prstGeom>
          <a:noFill/>
          <a:ln>
            <a:noFill/>
          </a:ln>
        </p:spPr>
      </p:pic>
      <p:sp>
        <p:nvSpPr>
          <p:cNvPr id="202" name="Google Shape;20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203" name="Google Shape;203;p29"/>
          <p:cNvSpPr txBox="1"/>
          <p:nvPr/>
        </p:nvSpPr>
        <p:spPr>
          <a:xfrm>
            <a:off x="135106" y="1848822"/>
            <a:ext cx="3493500" cy="24361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i="1" dirty="0">
                <a:solidFill>
                  <a:schemeClr val="accent5"/>
                </a:solidFill>
              </a:rPr>
              <a:t>Por favor pongalos en el “chat”</a:t>
            </a:r>
            <a:endParaRPr sz="4000" b="1" i="1" dirty="0">
              <a:solidFill>
                <a:schemeClr val="accent5"/>
              </a:solidFill>
            </a:endParaRPr>
          </a:p>
        </p:txBody>
      </p:sp>
      <p:sp>
        <p:nvSpPr>
          <p:cNvPr id="2" name="CuadroTexto 1">
            <a:extLst>
              <a:ext uri="{FF2B5EF4-FFF2-40B4-BE49-F238E27FC236}">
                <a16:creationId xmlns:a16="http://schemas.microsoft.com/office/drawing/2014/main" id="{A9F29D22-4931-FB7C-F4BF-0A4BCFA4DC87}"/>
              </a:ext>
            </a:extLst>
          </p:cNvPr>
          <p:cNvSpPr txBox="1"/>
          <p:nvPr/>
        </p:nvSpPr>
        <p:spPr>
          <a:xfrm>
            <a:off x="4023621" y="1848822"/>
            <a:ext cx="4328031" cy="400110"/>
          </a:xfrm>
          <a:prstGeom prst="rect">
            <a:avLst/>
          </a:prstGeom>
          <a:solidFill>
            <a:schemeClr val="tx1"/>
          </a:solidFill>
        </p:spPr>
        <p:txBody>
          <a:bodyPr wrap="square" rtlCol="0">
            <a:spAutoFit/>
          </a:bodyPr>
          <a:lstStyle/>
          <a:p>
            <a:r>
              <a:rPr lang="es-MX" sz="2000" b="1" dirty="0">
                <a:solidFill>
                  <a:schemeClr val="bg2"/>
                </a:solidFill>
                <a:effectLst>
                  <a:outerShdw blurRad="38100" dist="38100" dir="2700000" algn="tl">
                    <a:srgbClr val="000000">
                      <a:alpha val="43137"/>
                    </a:srgbClr>
                  </a:outerShdw>
                </a:effectLst>
              </a:rPr>
              <a:t>Si estoy un poco asustado/a</a:t>
            </a:r>
          </a:p>
        </p:txBody>
      </p:sp>
      <p:sp>
        <p:nvSpPr>
          <p:cNvPr id="3" name="CuadroTexto 2">
            <a:extLst>
              <a:ext uri="{FF2B5EF4-FFF2-40B4-BE49-F238E27FC236}">
                <a16:creationId xmlns:a16="http://schemas.microsoft.com/office/drawing/2014/main" id="{EE272874-0DFF-C3B2-1950-82E432A83F94}"/>
              </a:ext>
            </a:extLst>
          </p:cNvPr>
          <p:cNvSpPr txBox="1"/>
          <p:nvPr/>
        </p:nvSpPr>
        <p:spPr>
          <a:xfrm>
            <a:off x="4727850" y="4182941"/>
            <a:ext cx="3230435" cy="400110"/>
          </a:xfrm>
          <a:prstGeom prst="rect">
            <a:avLst/>
          </a:prstGeom>
          <a:solidFill>
            <a:schemeClr val="tx1"/>
          </a:solidFill>
        </p:spPr>
        <p:txBody>
          <a:bodyPr wrap="square" rtlCol="0">
            <a:spAutoFit/>
          </a:bodyPr>
          <a:lstStyle/>
          <a:p>
            <a:r>
              <a:rPr lang="es-MX" sz="2000" b="1" dirty="0">
                <a:effectLst>
                  <a:outerShdw blurRad="38100" dist="38100" dir="2700000" algn="tl">
                    <a:srgbClr val="000000">
                      <a:alpha val="43137"/>
                    </a:srgbClr>
                  </a:outerShdw>
                </a:effectLst>
              </a:rPr>
              <a:t>¿Por que lo preguntas?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342600" y="349550"/>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MX" dirty="0">
                <a:latin typeface="Arial"/>
                <a:ea typeface="Arial"/>
                <a:cs typeface="Arial"/>
                <a:sym typeface="Arial"/>
              </a:rPr>
              <a:t>Resumiendo sus inquietudes</a:t>
            </a:r>
          </a:p>
        </p:txBody>
      </p:sp>
      <p:sp>
        <p:nvSpPr>
          <p:cNvPr id="209" name="Google Shape;209;p30"/>
          <p:cNvSpPr txBox="1">
            <a:spLocks noGrp="1"/>
          </p:cNvSpPr>
          <p:nvPr>
            <p:ph type="body" idx="1"/>
          </p:nvPr>
        </p:nvSpPr>
        <p:spPr>
          <a:xfrm>
            <a:off x="311700" y="1173899"/>
            <a:ext cx="8520600" cy="3882917"/>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Arial"/>
              <a:buChar char="●"/>
            </a:pPr>
            <a:r>
              <a:rPr lang="es-ES" sz="2000" dirty="0">
                <a:latin typeface="Arial"/>
                <a:ea typeface="Arial"/>
                <a:cs typeface="Arial"/>
                <a:sym typeface="Arial"/>
              </a:rPr>
              <a:t>¿No hay suficientes catequistas-facilitadores?</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¿Perder la unión del grupo?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¿Hacer un seguimiento de quién necesita</a:t>
            </a:r>
            <a:r>
              <a:rPr lang="en-US" sz="2000" dirty="0">
                <a:latin typeface="Arial"/>
                <a:ea typeface="Arial"/>
                <a:cs typeface="Arial"/>
                <a:sym typeface="Arial"/>
              </a:rPr>
              <a:t>;</a:t>
            </a:r>
            <a:r>
              <a:rPr lang="es-ES" sz="2000" dirty="0">
                <a:latin typeface="Arial"/>
                <a:ea typeface="Arial"/>
                <a:cs typeface="Arial"/>
                <a:sym typeface="Arial"/>
              </a:rPr>
              <a:t> qué, cuándo y dónde </a:t>
            </a:r>
            <a:r>
              <a:rPr lang="es-ES" sz="2000" dirty="0" err="1">
                <a:latin typeface="Arial"/>
                <a:ea typeface="Arial"/>
                <a:cs typeface="Arial"/>
                <a:sym typeface="Arial"/>
              </a:rPr>
              <a:t>estan</a:t>
            </a:r>
            <a:r>
              <a:rPr lang="es-ES" sz="2000" dirty="0">
                <a:latin typeface="Arial"/>
                <a:ea typeface="Arial"/>
                <a:cs typeface="Arial"/>
                <a:sym typeface="Arial"/>
              </a:rPr>
              <a:t> en el proceso?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¿Tener un grupo de uno?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¿Perder unas vacaciones de verano o demasiadas otras cosas en verano?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¿Perder tu equipo?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¿Cargar de trabajo a su equipo?</a:t>
            </a:r>
          </a:p>
          <a:p>
            <a:pPr marL="457200" lvl="0" indent="-355600" algn="l" rtl="0">
              <a:spcBef>
                <a:spcPts val="0"/>
              </a:spcBef>
              <a:spcAft>
                <a:spcPts val="0"/>
              </a:spcAft>
              <a:buSzPts val="2000"/>
              <a:buFont typeface="Arial"/>
              <a:buChar char="●"/>
            </a:pPr>
            <a:r>
              <a:rPr lang="es-ES" sz="2000" dirty="0">
                <a:latin typeface="Arial"/>
                <a:ea typeface="Arial"/>
                <a:cs typeface="Arial"/>
                <a:sym typeface="Arial"/>
              </a:rPr>
              <a:t>Otros . . . . ?</a:t>
            </a:r>
            <a:endParaRPr sz="1900" dirty="0"/>
          </a:p>
        </p:txBody>
      </p:sp>
      <p:sp>
        <p:nvSpPr>
          <p:cNvPr id="210" name="Google Shape;21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1"/>
            <a:ext cx="8520600" cy="1168028"/>
          </a:xfrm>
          <a:prstGeom prst="rect">
            <a:avLst/>
          </a:prstGeom>
        </p:spPr>
        <p:txBody>
          <a:bodyPr spcFirstLastPara="1" wrap="square" lIns="91425" tIns="91425" rIns="91425" bIns="91425" anchor="t" anchorCtr="0">
            <a:normAutofit/>
          </a:bodyPr>
          <a:lstStyle/>
          <a:p>
            <a:pPr lvl="0"/>
            <a:r>
              <a:rPr lang="es-ES" dirty="0">
                <a:latin typeface="Arial"/>
                <a:ea typeface="Arial"/>
                <a:cs typeface="Arial"/>
                <a:sym typeface="Arial"/>
              </a:rPr>
              <a:t>Recursos para RICA para el Proceso con el modelo durante todo año/continuo</a:t>
            </a:r>
            <a:endParaRPr dirty="0">
              <a:latin typeface="Arial"/>
              <a:ea typeface="Arial"/>
              <a:cs typeface="Arial"/>
              <a:sym typeface="Arial"/>
            </a:endParaRPr>
          </a:p>
        </p:txBody>
      </p:sp>
      <p:sp>
        <p:nvSpPr>
          <p:cNvPr id="224" name="Google Shape;224;p32"/>
          <p:cNvSpPr txBox="1">
            <a:spLocks noGrp="1"/>
          </p:cNvSpPr>
          <p:nvPr>
            <p:ph type="body" idx="1"/>
          </p:nvPr>
        </p:nvSpPr>
        <p:spPr>
          <a:xfrm>
            <a:off x="0" y="1201271"/>
            <a:ext cx="9144000" cy="3855546"/>
          </a:xfrm>
          <a:prstGeom prst="rect">
            <a:avLst/>
          </a:prstGeom>
        </p:spPr>
        <p:txBody>
          <a:bodyPr spcFirstLastPara="1" wrap="square" lIns="91425" tIns="91425" rIns="91425" bIns="91425" anchor="t" anchorCtr="0">
            <a:normAutofit fontScale="77500" lnSpcReduction="20000"/>
          </a:bodyPr>
          <a:lstStyle/>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Year-Round Catechumenate</a:t>
            </a:r>
            <a:r>
              <a:rPr lang="en-US" sz="1500" b="0" i="0" u="none" strike="noStrike" dirty="0">
                <a:solidFill>
                  <a:srgbClr val="FFFFFF"/>
                </a:solidFill>
                <a:effectLst/>
                <a:latin typeface="+mj-lt"/>
              </a:rPr>
              <a:t> by Mary Birmingham.  (2007)  ISBN:  978-1568544120</a:t>
            </a:r>
            <a:endParaRPr lang="en-US" sz="1500" b="0" dirty="0">
              <a:effectLst/>
              <a:latin typeface="+mj-lt"/>
            </a:endParaRP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Formed in Faith: Sessions for Inquiry, Catechumenate and Ongoing Faith Formation</a:t>
            </a:r>
            <a:r>
              <a:rPr lang="en-US" sz="1500" b="0" i="0" u="none" strike="noStrike" dirty="0">
                <a:solidFill>
                  <a:srgbClr val="FFFFFF"/>
                </a:solidFill>
                <a:effectLst/>
                <a:latin typeface="+mj-lt"/>
              </a:rPr>
              <a:t> by Mary Birmingham.   (2012)  ISBN: 978-1584595908</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Apprenticed to Christ: Activities for Practicing the Catholic Way of Life</a:t>
            </a:r>
            <a:r>
              <a:rPr lang="en-US" sz="1500" b="0" i="0" u="none" strike="noStrike" dirty="0">
                <a:solidFill>
                  <a:srgbClr val="FFFFFF"/>
                </a:solidFill>
                <a:effectLst/>
                <a:latin typeface="+mj-lt"/>
              </a:rPr>
              <a:t> by Jerry </a:t>
            </a:r>
            <a:r>
              <a:rPr lang="en-US" sz="1500" b="0" i="0" u="none" strike="noStrike" dirty="0" err="1">
                <a:solidFill>
                  <a:srgbClr val="FFFFFF"/>
                </a:solidFill>
                <a:effectLst/>
                <a:latin typeface="+mj-lt"/>
              </a:rPr>
              <a:t>Galipeau</a:t>
            </a:r>
            <a:r>
              <a:rPr lang="en-US" sz="1500" b="0" i="0" u="none" strike="noStrike" dirty="0">
                <a:solidFill>
                  <a:srgbClr val="FFFFFF"/>
                </a:solidFill>
                <a:effectLst/>
                <a:latin typeface="+mj-lt"/>
              </a:rPr>
              <a:t>.  (2007)   ISBN: 978-1584593270 </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Foundations in Faith</a:t>
            </a:r>
            <a:r>
              <a:rPr lang="en-US" sz="1500" b="0" i="0" u="none" strike="noStrike" dirty="0">
                <a:solidFill>
                  <a:srgbClr val="FFFFFF"/>
                </a:solidFill>
                <a:effectLst/>
                <a:latin typeface="+mj-lt"/>
              </a:rPr>
              <a:t> by Resources for Christian Living (RCL), Allen TX.  (1998)</a:t>
            </a:r>
          </a:p>
          <a:p>
            <a:pPr marL="114300" indent="0" rtl="0">
              <a:spcBef>
                <a:spcPts val="0"/>
              </a:spcBef>
              <a:spcAft>
                <a:spcPts val="0"/>
              </a:spcAft>
              <a:buNone/>
            </a:pPr>
            <a:r>
              <a:rPr lang="en-US" sz="1500" dirty="0">
                <a:solidFill>
                  <a:srgbClr val="FFFFFF"/>
                </a:solidFill>
                <a:latin typeface="+mj-lt"/>
              </a:rPr>
              <a:t>         </a:t>
            </a:r>
            <a:r>
              <a:rPr lang="en-US" sz="1500" b="0" i="0" u="none" strike="noStrike" dirty="0">
                <a:solidFill>
                  <a:srgbClr val="FFFFFF"/>
                </a:solidFill>
                <a:effectLst/>
                <a:latin typeface="+mj-lt"/>
              </a:rPr>
              <a:t>Year A (green), Year B (red), and Year C (blue).</a:t>
            </a:r>
            <a:endParaRPr lang="en-US" sz="1500" b="0" dirty="0">
              <a:effectLst/>
              <a:latin typeface="+mj-lt"/>
            </a:endParaRP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ApprenticesinFaith.com </a:t>
            </a:r>
            <a:r>
              <a:rPr lang="en-US" sz="1500" b="0" i="0" u="none" strike="noStrike" dirty="0">
                <a:solidFill>
                  <a:srgbClr val="FFFFFF"/>
                </a:solidFill>
                <a:effectLst/>
                <a:latin typeface="+mj-lt"/>
              </a:rPr>
              <a:t>by RCL </a:t>
            </a:r>
            <a:r>
              <a:rPr lang="en-US" sz="1500" b="0" i="0" u="none" strike="noStrike" dirty="0" err="1">
                <a:solidFill>
                  <a:srgbClr val="FFFFFF"/>
                </a:solidFill>
                <a:effectLst/>
                <a:latin typeface="+mj-lt"/>
              </a:rPr>
              <a:t>Benziger</a:t>
            </a:r>
            <a:r>
              <a:rPr lang="en-US" sz="1500" b="0" i="0" u="none" strike="noStrike" dirty="0">
                <a:solidFill>
                  <a:srgbClr val="FFFFFF"/>
                </a:solidFill>
                <a:effectLst/>
                <a:latin typeface="+mj-lt"/>
              </a:rPr>
              <a:t> (online subscription)</a:t>
            </a:r>
          </a:p>
          <a:p>
            <a:pPr rtl="0" fontAlgn="base">
              <a:spcBef>
                <a:spcPts val="0"/>
              </a:spcBef>
              <a:spcAft>
                <a:spcPts val="0"/>
              </a:spcAft>
              <a:buFont typeface="Arial" panose="020B0604020202020204" pitchFamily="34" charset="0"/>
              <a:buChar char="•"/>
            </a:pPr>
            <a:r>
              <a:rPr lang="en-US" sz="1500" b="1" i="0" u="sng" strike="noStrike" dirty="0">
                <a:solidFill>
                  <a:srgbClr val="FFFFFF"/>
                </a:solidFill>
                <a:effectLst>
                  <a:outerShdw blurRad="38100" dist="38100" dir="2700000" algn="tl">
                    <a:srgbClr val="000000">
                      <a:alpha val="43137"/>
                    </a:srgbClr>
                  </a:outerShdw>
                </a:effectLst>
                <a:latin typeface="+mj-lt"/>
              </a:rPr>
              <a:t>Journey of Faith for Adults</a:t>
            </a:r>
            <a:r>
              <a:rPr lang="en-US" sz="1500" b="1" i="0" u="none" strike="noStrike" dirty="0">
                <a:solidFill>
                  <a:srgbClr val="FFFFFF"/>
                </a:solidFill>
                <a:effectLst>
                  <a:outerShdw blurRad="38100" dist="38100" dir="2700000" algn="tl">
                    <a:srgbClr val="000000">
                      <a:alpha val="43137"/>
                    </a:srgbClr>
                  </a:outerShdw>
                </a:effectLst>
                <a:latin typeface="+mj-lt"/>
              </a:rPr>
              <a:t>, Liguori Publications</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Food for the Soul:  Reflections on the Mass Readings</a:t>
            </a:r>
            <a:r>
              <a:rPr lang="en-US" sz="1500" b="0" i="0" u="none" strike="noStrike" dirty="0">
                <a:solidFill>
                  <a:srgbClr val="FFFFFF"/>
                </a:solidFill>
                <a:effectLst/>
                <a:latin typeface="+mj-lt"/>
              </a:rPr>
              <a:t> (</a:t>
            </a:r>
            <a:r>
              <a:rPr lang="en-US" sz="1500" b="0" i="1" u="none" strike="noStrike" dirty="0">
                <a:solidFill>
                  <a:srgbClr val="FFFFFF"/>
                </a:solidFill>
                <a:effectLst/>
                <a:latin typeface="+mj-lt"/>
              </a:rPr>
              <a:t>Three-Volume Set</a:t>
            </a:r>
            <a:r>
              <a:rPr lang="en-US" sz="1500" b="0" i="0" u="none" strike="noStrike" dirty="0">
                <a:solidFill>
                  <a:srgbClr val="FFFFFF"/>
                </a:solidFill>
                <a:effectLst/>
                <a:latin typeface="+mj-lt"/>
              </a:rPr>
              <a:t>) by Dr. Peter Kreeft</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Your Parish is the Curriculum</a:t>
            </a:r>
            <a:r>
              <a:rPr lang="en-US" sz="1500" b="0" i="0" u="none" strike="noStrike" dirty="0">
                <a:solidFill>
                  <a:srgbClr val="FFFFFF"/>
                </a:solidFill>
                <a:effectLst/>
                <a:latin typeface="+mj-lt"/>
              </a:rPr>
              <a:t> by Diana Macalintal, TeamRCIA</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LTP–Liturgy Training Publications</a:t>
            </a:r>
          </a:p>
          <a:p>
            <a:pPr rtl="0" fontAlgn="base">
              <a:spcBef>
                <a:spcPts val="0"/>
              </a:spcBef>
              <a:spcAft>
                <a:spcPts val="0"/>
              </a:spcAft>
              <a:buFont typeface="Arial" panose="020B0604020202020204" pitchFamily="34" charset="0"/>
              <a:buChar char="•"/>
            </a:pPr>
            <a:r>
              <a:rPr lang="en-US" sz="1500" b="0" i="0" u="sng" strike="noStrike" dirty="0">
                <a:solidFill>
                  <a:srgbClr val="FFFFFF"/>
                </a:solidFill>
                <a:effectLst/>
                <a:latin typeface="+mj-lt"/>
              </a:rPr>
              <a:t>Breaking Open the Lectionary</a:t>
            </a:r>
            <a:r>
              <a:rPr lang="en-US" sz="1500" b="0" i="0" u="none" strike="noStrike" dirty="0">
                <a:solidFill>
                  <a:srgbClr val="FFFFFF"/>
                </a:solidFill>
                <a:effectLst/>
                <a:latin typeface="+mj-lt"/>
              </a:rPr>
              <a:t> by Margaret Nutting Ralph</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Article:  </a:t>
            </a:r>
            <a:r>
              <a:rPr lang="en-US" sz="1500" b="0" i="1" u="none" strike="noStrike" dirty="0">
                <a:solidFill>
                  <a:srgbClr val="FFFFFF"/>
                </a:solidFill>
                <a:effectLst/>
                <a:latin typeface="+mj-lt"/>
              </a:rPr>
              <a:t>Pros and Cons of a Year-Round RCIA Program </a:t>
            </a:r>
            <a:endParaRPr lang="en-US" sz="1500" b="0" i="0" u="none" strike="noStrike" dirty="0">
              <a:solidFill>
                <a:srgbClr val="FFFFFF"/>
              </a:solidFill>
              <a:effectLst/>
              <a:latin typeface="+mj-lt"/>
            </a:endParaRPr>
          </a:p>
          <a:p>
            <a:pPr marL="114300" indent="0" rtl="0">
              <a:spcBef>
                <a:spcPts val="0"/>
              </a:spcBef>
              <a:spcAft>
                <a:spcPts val="0"/>
              </a:spcAft>
              <a:buNone/>
            </a:pPr>
            <a:r>
              <a:rPr lang="en-US" sz="1500" i="1" dirty="0">
                <a:solidFill>
                  <a:srgbClr val="F8E71C"/>
                </a:solidFill>
                <a:latin typeface="+mj-lt"/>
              </a:rPr>
              <a:t>         </a:t>
            </a:r>
            <a:r>
              <a:rPr lang="en-US" sz="1500" b="0" i="1" u="none" strike="noStrike" dirty="0">
                <a:solidFill>
                  <a:srgbClr val="F8E71C"/>
                </a:solidFill>
                <a:effectLst/>
                <a:latin typeface="+mj-lt"/>
              </a:rPr>
              <a:t>https://www.catechist.com/pros-cons-year-round-rcia-program/ </a:t>
            </a:r>
            <a:endParaRPr lang="en-US" sz="1500" dirty="0">
              <a:latin typeface="+mj-lt"/>
            </a:endParaRPr>
          </a:p>
          <a:p>
            <a:pPr rtl="0">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Articles &amp; Webinars from Team RCIA:  “</a:t>
            </a:r>
            <a:r>
              <a:rPr lang="en-US" sz="1500" b="0" i="1" u="none" strike="noStrike" dirty="0">
                <a:solidFill>
                  <a:srgbClr val="FFFFFF"/>
                </a:solidFill>
                <a:effectLst/>
                <a:latin typeface="+mj-lt"/>
              </a:rPr>
              <a:t>The Parish is the Catechetical Plan</a:t>
            </a:r>
            <a:r>
              <a:rPr lang="en-US" sz="1500" b="0" i="0" u="none" strike="noStrike" dirty="0">
                <a:solidFill>
                  <a:srgbClr val="FFFFFF"/>
                </a:solidFill>
                <a:effectLst/>
                <a:latin typeface="+mj-lt"/>
              </a:rPr>
              <a:t>”</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Each Other–Share Your Successes!</a:t>
            </a:r>
          </a:p>
          <a:p>
            <a:pPr rtl="0" fontAlgn="base">
              <a:spcBef>
                <a:spcPts val="0"/>
              </a:spcBef>
              <a:spcAft>
                <a:spcPts val="0"/>
              </a:spcAft>
              <a:buFont typeface="Arial" panose="020B0604020202020204" pitchFamily="34" charset="0"/>
              <a:buChar char="•"/>
            </a:pPr>
            <a:r>
              <a:rPr lang="en-US" sz="1500" b="0" i="0" u="none" strike="noStrike" dirty="0">
                <a:solidFill>
                  <a:srgbClr val="FFFFFF"/>
                </a:solidFill>
                <a:effectLst/>
                <a:latin typeface="+mj-lt"/>
              </a:rPr>
              <a:t>RECORD KEEPING:   Excel Spreadsheet </a:t>
            </a:r>
            <a:r>
              <a:rPr lang="en-US" sz="1500" b="0" i="1" u="none" strike="noStrike" dirty="0">
                <a:solidFill>
                  <a:srgbClr val="FFFFFF"/>
                </a:solidFill>
                <a:effectLst/>
                <a:latin typeface="+mj-lt"/>
              </a:rPr>
              <a:t>OR</a:t>
            </a:r>
            <a:r>
              <a:rPr lang="en-US" sz="1500" b="0" i="0" u="none" strike="noStrike" dirty="0">
                <a:solidFill>
                  <a:srgbClr val="FFFFFF"/>
                </a:solidFill>
                <a:effectLst/>
                <a:latin typeface="+mj-lt"/>
              </a:rPr>
              <a:t> Catholic Digital Resources for Ideas</a:t>
            </a:r>
          </a:p>
          <a:p>
            <a:pPr marL="114300" indent="0" rtl="0">
              <a:spcBef>
                <a:spcPts val="0"/>
              </a:spcBef>
              <a:spcAft>
                <a:spcPts val="0"/>
              </a:spcAft>
              <a:buNone/>
            </a:pPr>
            <a:r>
              <a:rPr lang="en-US" sz="1500" b="0" strike="noStrike" dirty="0">
                <a:solidFill>
                  <a:srgbClr val="F6CD4C"/>
                </a:solidFill>
                <a:effectLst/>
                <a:latin typeface="+mj-lt"/>
                <a:hlinkClick r:id="rId3"/>
              </a:rPr>
              <a:t>        </a:t>
            </a:r>
            <a:r>
              <a:rPr lang="en-US" sz="1500" b="0" i="1" strike="noStrike" dirty="0">
                <a:solidFill>
                  <a:srgbClr val="F6CD4C"/>
                </a:solidFill>
                <a:effectLst/>
                <a:latin typeface="+mj-lt"/>
                <a:hlinkClick r:id="rId3"/>
              </a:rPr>
              <a:t> Catholic Digital Resources : Download Catholic faith materials today (catholicdr.com)</a:t>
            </a:r>
            <a:r>
              <a:rPr lang="en-US" sz="1500" b="0" i="1" u="none" strike="noStrike" dirty="0">
                <a:solidFill>
                  <a:srgbClr val="FFFFFF"/>
                </a:solidFill>
                <a:effectLst/>
                <a:latin typeface="+mj-lt"/>
              </a:rPr>
              <a:t>--not free</a:t>
            </a:r>
            <a:endParaRPr lang="en-US" sz="1500" b="0" dirty="0">
              <a:effectLst/>
              <a:latin typeface="+mj-lt"/>
            </a:endParaRPr>
          </a:p>
          <a:p>
            <a:pPr marL="114300" indent="0">
              <a:buNone/>
            </a:pPr>
            <a:br>
              <a:rPr lang="en-US" sz="1200" b="0" dirty="0">
                <a:effectLst/>
                <a:latin typeface="+mj-lt"/>
              </a:rPr>
            </a:br>
            <a:endParaRPr sz="1100" dirty="0">
              <a:latin typeface="+mj-lt"/>
              <a:ea typeface="Arial"/>
              <a:cs typeface="Arial"/>
              <a:sym typeface="Arial"/>
            </a:endParaRPr>
          </a:p>
        </p:txBody>
      </p:sp>
      <p:sp>
        <p:nvSpPr>
          <p:cNvPr id="225" name="Google Shape;22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146725"/>
            <a:ext cx="8520600" cy="61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11">
                <a:latin typeface="Arial"/>
                <a:ea typeface="Arial"/>
                <a:cs typeface="Arial"/>
                <a:sym typeface="Arial"/>
              </a:rPr>
              <a:t>TeamRCIA:  Year-Round Articles</a:t>
            </a:r>
            <a:endParaRPr sz="3311">
              <a:latin typeface="Arial"/>
              <a:ea typeface="Arial"/>
              <a:cs typeface="Arial"/>
              <a:sym typeface="Arial"/>
            </a:endParaRPr>
          </a:p>
        </p:txBody>
      </p:sp>
      <p:sp>
        <p:nvSpPr>
          <p:cNvPr id="216" name="Google Shape;216;p31"/>
          <p:cNvSpPr txBox="1">
            <a:spLocks noGrp="1"/>
          </p:cNvSpPr>
          <p:nvPr>
            <p:ph type="body" idx="1"/>
          </p:nvPr>
        </p:nvSpPr>
        <p:spPr>
          <a:xfrm>
            <a:off x="311700" y="610125"/>
            <a:ext cx="8520600" cy="4216800"/>
          </a:xfrm>
          <a:prstGeom prst="rect">
            <a:avLst/>
          </a:prstGeom>
        </p:spPr>
        <p:txBody>
          <a:bodyPr spcFirstLastPara="1" wrap="square" lIns="91425" tIns="91425" rIns="91425" bIns="91425" anchor="t" anchorCtr="0">
            <a:noAutofit/>
          </a:bodyPr>
          <a:lstStyle/>
          <a:p>
            <a:pPr marL="457200" lvl="0" indent="-288925" algn="l" rtl="0">
              <a:lnSpc>
                <a:spcPct val="100000"/>
              </a:lnSpc>
              <a:spcBef>
                <a:spcPts val="0"/>
              </a:spcBef>
              <a:spcAft>
                <a:spcPts val="0"/>
              </a:spcAft>
              <a:buSzPts val="950"/>
              <a:buFont typeface="Arial"/>
              <a:buChar char="●"/>
            </a:pPr>
            <a:r>
              <a:rPr lang="en" sz="950" i="1">
                <a:latin typeface="Arial"/>
                <a:ea typeface="Arial"/>
                <a:cs typeface="Arial"/>
                <a:sym typeface="Arial"/>
              </a:rPr>
              <a:t>I</a:t>
            </a:r>
            <a:r>
              <a:rPr lang="en" sz="900" i="1">
                <a:latin typeface="Arial"/>
                <a:ea typeface="Arial"/>
                <a:cs typeface="Arial"/>
                <a:sym typeface="Arial"/>
              </a:rPr>
              <a:t>s Your Catechumenate Open all Year-Round?  What Does Year-Round Mean?</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b="1" i="1">
                <a:solidFill>
                  <a:schemeClr val="accent5"/>
                </a:solidFill>
              </a:rPr>
              <a:t>https://teamrcia.com/2022/09/is-your-catechumenate-open-all-year-round-what-does-year-round-mean/</a:t>
            </a:r>
            <a:endParaRPr sz="900" b="1" i="1">
              <a:solidFill>
                <a:schemeClr val="accent5"/>
              </a:solidFil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How to Start a Year-Round RCIA Process </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https://teamrcia.com/2021/04/how-to-start-a-year-round-rcia-process/</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Learn Why Year-Round is Easier</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https://teamrcia.com/2015/07/rcia-learn-why-year-round-is-easier/</a:t>
            </a:r>
            <a:endParaRPr sz="900">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Toward a Year-Round RCIA Process–One Thing at a TIme with Small Steps</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https://teamrcia.com/2020/11/toward-a-year-round-rcia-process-one-thing-at-a-time-with-small-steps/</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A Year-Round Apprenticeship Model for RCIA Gives Me Confidence We Are Forming Disciples</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https://teamrcia.com/2020/10/a-year-round-apprenticeship-model-for-rcia-gives-me-confidence-that-we-are-forming-disciples/ </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Is Your RCIA Open All Year-Round?  Being Flexible. </a:t>
            </a:r>
            <a:endParaRPr sz="900" b="1" i="1">
              <a:solidFill>
                <a:srgbClr val="000000"/>
              </a:solidFill>
              <a:highlight>
                <a:srgbClr val="FFFFFF"/>
              </a:highlight>
            </a:endParaRPr>
          </a:p>
          <a:p>
            <a:pPr marL="457200" lvl="0" indent="0" algn="l" rtl="0">
              <a:lnSpc>
                <a:spcPct val="100000"/>
              </a:lnSpc>
              <a:spcBef>
                <a:spcPts val="0"/>
              </a:spcBef>
              <a:spcAft>
                <a:spcPts val="0"/>
              </a:spcAft>
              <a:buNone/>
            </a:pPr>
            <a:r>
              <a:rPr lang="en" sz="900" i="1" u="sng">
                <a:solidFill>
                  <a:schemeClr val="hlink"/>
                </a:solidFill>
                <a:latin typeface="Arial"/>
                <a:ea typeface="Arial"/>
                <a:cs typeface="Arial"/>
                <a:sym typeface="Arial"/>
                <a:hlinkClick r:id="rId3"/>
              </a:rPr>
              <a:t>https://teamrcia.com/2020/11/is-your-rcia-open-all-year-round-being-flexible/</a:t>
            </a:r>
            <a:r>
              <a:rPr lang="en" sz="900" i="1">
                <a:solidFill>
                  <a:schemeClr val="accent5"/>
                </a:solidFill>
                <a:latin typeface="Arial"/>
                <a:ea typeface="Arial"/>
                <a:cs typeface="Arial"/>
                <a:sym typeface="Arial"/>
              </a:rPr>
              <a:t> </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We’re Flexible–How Our Parish Does Year-Round RCIA</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https://teamrcia.com/2020/09/were-flexible-how-our-parish-does-year-round-rcia/</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What Would Happen if Every Parish had an Ongoing (Year-Round) RCIA Process?</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https://teamrcia.com/2021/05/what-would-happen-if-every-parish-had-an-ongoing-year-round-rcia-process/ </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Q&amp;A Multiple Seekers on the Journey of Faith–How to Start a Year-Round RCIA.</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https://teamrcia.com/2020/07/qa-multiple-seekers-on-the-journey-faith-how-to-start-a-year-round-rcia/</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Jesus’s Timing is Perfect–One Parish’s Experience of Year-Round RCIA.</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https://teamrcia.com/2020/08/jesuss-timing-is-perfect-one-parishs-experience-of-year-round-rcia/</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Rethinking the Core Catholic Content as We Move to Ongoing Initiation (Year-Round RCIA)</a:t>
            </a:r>
            <a:endParaRPr sz="900" i="1">
              <a:latin typeface="Arial"/>
              <a:ea typeface="Arial"/>
              <a:cs typeface="Arial"/>
              <a:sym typeface="Arial"/>
            </a:endParaRPr>
          </a:p>
          <a:p>
            <a:pPr marL="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               https://teamrcia.com/2020/05/rethinking-the-core-catholic-content-as-we-move-to-ongoing-initiation-year-round-rcia/ </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Is Your RCIA Open All Year-Round?  Having Everyone Around the Same Table.</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https://teamrcia.com/2022/05/is-your-rcia-open-all-year-round-having-everyone-around-the-same-table/ </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Why is an Ongoing Year-Round RCIA Important?</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a:solidFill>
                  <a:schemeClr val="accent5"/>
                </a:solidFill>
                <a:latin typeface="Arial"/>
                <a:ea typeface="Arial"/>
                <a:cs typeface="Arial"/>
                <a:sym typeface="Arial"/>
              </a:rPr>
              <a:t>https://teamrcia.com/2021/04/why-is-an-ongoing-year-round-rcia-important/</a:t>
            </a:r>
            <a:endParaRPr sz="900" i="1">
              <a:solidFill>
                <a:schemeClr val="accent5"/>
              </a:solidFill>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RCIA Requires Big Paradigm Shifts, Starting with These Two</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u="sng">
                <a:solidFill>
                  <a:schemeClr val="hlink"/>
                </a:solidFill>
                <a:latin typeface="Arial"/>
                <a:ea typeface="Arial"/>
                <a:cs typeface="Arial"/>
                <a:sym typeface="Arial"/>
                <a:hlinkClick r:id="rId4"/>
              </a:rPr>
              <a:t>https://teamrcia.com/2019/06/rcia-requires-big-paradigm-shifts-starting-with-these-two/</a:t>
            </a:r>
            <a:endParaRPr sz="900" i="1">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Is Your RCIA Open All Year-Round?  Are we Catechizing for Knowledge or Understanding?</a:t>
            </a:r>
            <a:endParaRPr sz="900" i="1">
              <a:latin typeface="Arial"/>
              <a:ea typeface="Arial"/>
              <a:cs typeface="Arial"/>
              <a:sym typeface="Arial"/>
            </a:endParaRPr>
          </a:p>
          <a:p>
            <a:pPr marL="457200" lvl="0" indent="0" algn="l" rtl="0">
              <a:lnSpc>
                <a:spcPct val="100000"/>
              </a:lnSpc>
              <a:spcBef>
                <a:spcPts val="0"/>
              </a:spcBef>
              <a:spcAft>
                <a:spcPts val="0"/>
              </a:spcAft>
              <a:buNone/>
            </a:pPr>
            <a:r>
              <a:rPr lang="en" sz="900" i="1" u="sng">
                <a:solidFill>
                  <a:schemeClr val="hlink"/>
                </a:solidFill>
                <a:latin typeface="Arial"/>
                <a:ea typeface="Arial"/>
                <a:cs typeface="Arial"/>
                <a:sym typeface="Arial"/>
                <a:hlinkClick r:id="rId5"/>
              </a:rPr>
              <a:t>https://teamrcia.com/2018/12/is-your-rcia-open-all-year-round-are-we-catechizing-for-knowledge-or-understanding/</a:t>
            </a:r>
            <a:endParaRPr sz="900" i="1">
              <a:latin typeface="Arial"/>
              <a:ea typeface="Arial"/>
              <a:cs typeface="Arial"/>
              <a:sym typeface="Arial"/>
            </a:endParaRPr>
          </a:p>
          <a:p>
            <a:pPr marL="457200" lvl="0" indent="-285750" algn="l" rtl="0">
              <a:lnSpc>
                <a:spcPct val="100000"/>
              </a:lnSpc>
              <a:spcBef>
                <a:spcPts val="0"/>
              </a:spcBef>
              <a:spcAft>
                <a:spcPts val="0"/>
              </a:spcAft>
              <a:buSzPts val="900"/>
              <a:buFont typeface="Arial"/>
              <a:buChar char="●"/>
            </a:pPr>
            <a:r>
              <a:rPr lang="en" sz="900" i="1">
                <a:latin typeface="Arial"/>
                <a:ea typeface="Arial"/>
                <a:cs typeface="Arial"/>
                <a:sym typeface="Arial"/>
              </a:rPr>
              <a:t>Seek the Living God </a:t>
            </a:r>
            <a:r>
              <a:rPr lang="en" sz="900">
                <a:latin typeface="Arial"/>
                <a:ea typeface="Arial"/>
                <a:cs typeface="Arial"/>
                <a:sym typeface="Arial"/>
              </a:rPr>
              <a:t>by Nick Wagner (book)</a:t>
            </a:r>
            <a:endParaRPr sz="900">
              <a:latin typeface="Arial"/>
              <a:ea typeface="Arial"/>
              <a:cs typeface="Arial"/>
              <a:sym typeface="Arial"/>
            </a:endParaRPr>
          </a:p>
        </p:txBody>
      </p:sp>
      <p:sp>
        <p:nvSpPr>
          <p:cNvPr id="217" name="Google Shape;21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218" name="Google Shape;218;p31"/>
          <p:cNvPicPr preferRelativeResize="0"/>
          <p:nvPr/>
        </p:nvPicPr>
        <p:blipFill>
          <a:blip r:embed="rId6">
            <a:alphaModFix/>
          </a:blip>
          <a:stretch>
            <a:fillRect/>
          </a:stretch>
        </p:blipFill>
        <p:spPr>
          <a:xfrm>
            <a:off x="7206125" y="978518"/>
            <a:ext cx="1626175" cy="1665035"/>
          </a:xfrm>
          <a:prstGeom prst="rect">
            <a:avLst/>
          </a:prstGeom>
          <a:noFill/>
          <a:ln>
            <a:noFill/>
          </a:ln>
        </p:spPr>
      </p:pic>
      <p:pic>
        <p:nvPicPr>
          <p:cNvPr id="2" name="Google Shape;137;p20">
            <a:extLst>
              <a:ext uri="{FF2B5EF4-FFF2-40B4-BE49-F238E27FC236}">
                <a16:creationId xmlns:a16="http://schemas.microsoft.com/office/drawing/2014/main" id="{4D347DA3-0D64-0DE4-B427-2775744A547D}"/>
              </a:ext>
            </a:extLst>
          </p:cNvPr>
          <p:cNvPicPr preferRelativeResize="0"/>
          <p:nvPr/>
        </p:nvPicPr>
        <p:blipFill>
          <a:blip r:embed="rId7">
            <a:alphaModFix/>
          </a:blip>
          <a:stretch>
            <a:fillRect/>
          </a:stretch>
        </p:blipFill>
        <p:spPr>
          <a:xfrm>
            <a:off x="7206125" y="396332"/>
            <a:ext cx="1626175" cy="6117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MX" sz="2900" dirty="0">
                <a:latin typeface="Arial"/>
                <a:ea typeface="Arial"/>
                <a:cs typeface="Arial"/>
                <a:sym typeface="Arial"/>
              </a:rPr>
              <a:t>¿</a:t>
            </a:r>
            <a:r>
              <a:rPr lang="en" sz="2900" dirty="0">
                <a:latin typeface="Arial"/>
                <a:ea typeface="Arial"/>
                <a:cs typeface="Arial"/>
                <a:sym typeface="Arial"/>
              </a:rPr>
              <a:t>Comentarios, preguntas?</a:t>
            </a:r>
            <a:endParaRPr sz="2900" dirty="0">
              <a:latin typeface="Arial"/>
              <a:ea typeface="Arial"/>
              <a:cs typeface="Arial"/>
              <a:sym typeface="Arial"/>
            </a:endParaRPr>
          </a:p>
        </p:txBody>
      </p:sp>
      <p:sp>
        <p:nvSpPr>
          <p:cNvPr id="231" name="Google Shape;23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232" name="Google Shape;232;p33"/>
          <p:cNvPicPr preferRelativeResize="0"/>
          <p:nvPr/>
        </p:nvPicPr>
        <p:blipFill>
          <a:blip r:embed="rId3">
            <a:alphaModFix/>
          </a:blip>
          <a:stretch>
            <a:fillRect/>
          </a:stretch>
        </p:blipFill>
        <p:spPr>
          <a:xfrm>
            <a:off x="1751325" y="1320900"/>
            <a:ext cx="5162550" cy="3181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Forum de RICA – Siguiente Taller de Iniciacion	</a:t>
            </a:r>
            <a:endParaRPr dirty="0">
              <a:latin typeface="Arial"/>
              <a:ea typeface="Arial"/>
              <a:cs typeface="Arial"/>
              <a:sym typeface="Arial"/>
            </a:endParaRPr>
          </a:p>
        </p:txBody>
      </p:sp>
      <p:sp>
        <p:nvSpPr>
          <p:cNvPr id="238" name="Google Shape;238;p34"/>
          <p:cNvSpPr txBox="1">
            <a:spLocks noGrp="1"/>
          </p:cNvSpPr>
          <p:nvPr>
            <p:ph type="body" idx="1"/>
          </p:nvPr>
        </p:nvSpPr>
        <p:spPr>
          <a:xfrm>
            <a:off x="311700" y="1305175"/>
            <a:ext cx="8520600" cy="3358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900" dirty="0"/>
              <a:t>                                                          </a:t>
            </a:r>
            <a:endParaRPr sz="2900" dirty="0"/>
          </a:p>
          <a:p>
            <a:pPr marL="0" lvl="0" indent="0" algn="l" rtl="0">
              <a:spcBef>
                <a:spcPts val="1200"/>
              </a:spcBef>
              <a:spcAft>
                <a:spcPts val="0"/>
              </a:spcAft>
              <a:buNone/>
            </a:pPr>
            <a:endParaRPr sz="1100" dirty="0"/>
          </a:p>
          <a:p>
            <a:pPr marL="0" lvl="0" indent="0" algn="ctr" rtl="0">
              <a:spcBef>
                <a:spcPts val="1200"/>
              </a:spcBef>
              <a:spcAft>
                <a:spcPts val="0"/>
              </a:spcAft>
              <a:buNone/>
            </a:pPr>
            <a:endParaRPr sz="1391" b="1" i="1" dirty="0"/>
          </a:p>
          <a:p>
            <a:pPr marL="0" lvl="0" indent="0" algn="ctr" rtl="0">
              <a:spcBef>
                <a:spcPts val="1200"/>
              </a:spcBef>
              <a:spcAft>
                <a:spcPts val="0"/>
              </a:spcAft>
              <a:buNone/>
            </a:pPr>
            <a:r>
              <a:rPr lang="es-MX" sz="3400" b="1" i="1" dirty="0">
                <a:latin typeface="Arial"/>
                <a:ea typeface="Arial"/>
                <a:cs typeface="Arial"/>
                <a:sym typeface="Arial"/>
              </a:rPr>
              <a:t>¿Como recibir y dar la bienvenida al que busca integrarse al camino de la fe Católica?</a:t>
            </a:r>
          </a:p>
          <a:p>
            <a:pPr marL="0" lvl="0" indent="0" algn="l" rtl="0">
              <a:spcBef>
                <a:spcPts val="1200"/>
              </a:spcBef>
              <a:spcAft>
                <a:spcPts val="0"/>
              </a:spcAft>
              <a:buNone/>
            </a:pPr>
            <a:r>
              <a:rPr lang="en" dirty="0">
                <a:latin typeface="Arial"/>
                <a:ea typeface="Arial"/>
                <a:cs typeface="Arial"/>
                <a:sym typeface="Arial"/>
              </a:rPr>
              <a:t>                  ENGLISH:    Tuesday, February 13, 2024 at 1:00pm EST</a:t>
            </a:r>
            <a:endParaRPr dirty="0">
              <a:latin typeface="Arial"/>
              <a:ea typeface="Arial"/>
              <a:cs typeface="Arial"/>
              <a:sym typeface="Arial"/>
            </a:endParaRPr>
          </a:p>
          <a:p>
            <a:pPr marL="0" lvl="0" indent="0" algn="l" rtl="0">
              <a:spcBef>
                <a:spcPts val="1200"/>
              </a:spcBef>
              <a:spcAft>
                <a:spcPts val="0"/>
              </a:spcAft>
              <a:buNone/>
            </a:pPr>
            <a:r>
              <a:rPr lang="en" dirty="0">
                <a:latin typeface="Arial"/>
                <a:ea typeface="Arial"/>
                <a:cs typeface="Arial"/>
                <a:sym typeface="Arial"/>
              </a:rPr>
              <a:t>                  ESPAÑOL</a:t>
            </a:r>
            <a:r>
              <a:rPr lang="en-US" dirty="0">
                <a:latin typeface="Arial"/>
                <a:ea typeface="Arial"/>
                <a:cs typeface="Arial"/>
                <a:sym typeface="Arial"/>
              </a:rPr>
              <a:t>:   Martes 20 de </a:t>
            </a:r>
            <a:r>
              <a:rPr lang="en-US" dirty="0" err="1">
                <a:latin typeface="Arial"/>
                <a:ea typeface="Arial"/>
                <a:cs typeface="Arial"/>
                <a:sym typeface="Arial"/>
              </a:rPr>
              <a:t>Febrero</a:t>
            </a:r>
            <a:r>
              <a:rPr lang="en" dirty="0">
                <a:latin typeface="Arial"/>
                <a:ea typeface="Arial"/>
                <a:cs typeface="Arial"/>
                <a:sym typeface="Arial"/>
              </a:rPr>
              <a:t>, 2024 a las 6:30pm EST</a:t>
            </a:r>
            <a:endParaRPr dirty="0">
              <a:latin typeface="Arial"/>
              <a:ea typeface="Arial"/>
              <a:cs typeface="Arial"/>
              <a:sym typeface="Arial"/>
            </a:endParaRPr>
          </a:p>
          <a:p>
            <a:pPr marL="0" lvl="0" indent="0" algn="l" rtl="0">
              <a:spcBef>
                <a:spcPts val="1200"/>
              </a:spcBef>
              <a:spcAft>
                <a:spcPts val="1200"/>
              </a:spcAft>
              <a:buNone/>
            </a:pPr>
            <a:endParaRPr dirty="0"/>
          </a:p>
        </p:txBody>
      </p:sp>
      <p:sp>
        <p:nvSpPr>
          <p:cNvPr id="239" name="Google Shape;23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pic>
        <p:nvPicPr>
          <p:cNvPr id="240" name="Google Shape;240;p34"/>
          <p:cNvPicPr preferRelativeResize="0"/>
          <p:nvPr/>
        </p:nvPicPr>
        <p:blipFill>
          <a:blip r:embed="rId3">
            <a:alphaModFix/>
          </a:blip>
          <a:stretch>
            <a:fillRect/>
          </a:stretch>
        </p:blipFill>
        <p:spPr>
          <a:xfrm>
            <a:off x="2716502" y="1017726"/>
            <a:ext cx="3557483" cy="145849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0" y="167051"/>
            <a:ext cx="85929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Taller de Iniciacion de Otoño 2023</a:t>
            </a:r>
            <a:endParaRPr dirty="0">
              <a:latin typeface="Arial"/>
              <a:ea typeface="Arial"/>
              <a:cs typeface="Arial"/>
              <a:sym typeface="Arial"/>
            </a:endParaRPr>
          </a:p>
        </p:txBody>
      </p:sp>
      <p:sp>
        <p:nvSpPr>
          <p:cNvPr id="77" name="Google Shape;77;p14"/>
          <p:cNvSpPr txBox="1">
            <a:spLocks noGrp="1"/>
          </p:cNvSpPr>
          <p:nvPr>
            <p:ph type="body" idx="1"/>
          </p:nvPr>
        </p:nvSpPr>
        <p:spPr>
          <a:xfrm>
            <a:off x="216250" y="1034875"/>
            <a:ext cx="8858400" cy="3977400"/>
          </a:xfrm>
          <a:prstGeom prst="rect">
            <a:avLst/>
          </a:prstGeom>
        </p:spPr>
        <p:txBody>
          <a:bodyPr spcFirstLastPara="1" wrap="square" lIns="91425" tIns="91425" rIns="91425" bIns="91425" anchor="t" anchorCtr="0">
            <a:normAutofit lnSpcReduction="10000"/>
          </a:bodyPr>
          <a:lstStyle/>
          <a:p>
            <a:pPr marL="457200" lvl="0" indent="0" algn="l" rtl="0">
              <a:lnSpc>
                <a:spcPct val="100000"/>
              </a:lnSpc>
              <a:spcBef>
                <a:spcPts val="0"/>
              </a:spcBef>
              <a:spcAft>
                <a:spcPts val="0"/>
              </a:spcAft>
              <a:buNone/>
            </a:pPr>
            <a:endParaRPr sz="2000">
              <a:latin typeface="Arial"/>
              <a:ea typeface="Arial"/>
              <a:cs typeface="Arial"/>
              <a:sym typeface="Arial"/>
            </a:endParaRPr>
          </a:p>
          <a:p>
            <a:pPr marL="457200" lvl="0" indent="0" algn="l" rtl="0">
              <a:lnSpc>
                <a:spcPct val="100000"/>
              </a:lnSpc>
              <a:spcBef>
                <a:spcPts val="0"/>
              </a:spcBef>
              <a:spcAft>
                <a:spcPts val="0"/>
              </a:spcAft>
              <a:buNone/>
            </a:pPr>
            <a:endParaRPr sz="2000">
              <a:latin typeface="Arial"/>
              <a:ea typeface="Arial"/>
              <a:cs typeface="Arial"/>
              <a:sym typeface="Arial"/>
            </a:endParaRPr>
          </a:p>
          <a:p>
            <a:pPr marL="457200" lvl="0" indent="0" algn="l" rtl="0">
              <a:lnSpc>
                <a:spcPct val="100000"/>
              </a:lnSpc>
              <a:spcBef>
                <a:spcPts val="0"/>
              </a:spcBef>
              <a:spcAft>
                <a:spcPts val="0"/>
              </a:spcAft>
              <a:buNone/>
            </a:pPr>
            <a:endParaRPr sz="2000">
              <a:latin typeface="Arial"/>
              <a:ea typeface="Arial"/>
              <a:cs typeface="Arial"/>
              <a:sym typeface="Arial"/>
            </a:endParaRPr>
          </a:p>
          <a:p>
            <a:pPr marL="457200" lvl="0" indent="0" algn="l" rtl="0">
              <a:lnSpc>
                <a:spcPct val="100000"/>
              </a:lnSpc>
              <a:spcBef>
                <a:spcPts val="0"/>
              </a:spcBef>
              <a:spcAft>
                <a:spcPts val="0"/>
              </a:spcAft>
              <a:buNone/>
            </a:pPr>
            <a:endParaRPr sz="2000">
              <a:latin typeface="Arial"/>
              <a:ea typeface="Arial"/>
              <a:cs typeface="Arial"/>
              <a:sym typeface="Arial"/>
            </a:endParaRPr>
          </a:p>
          <a:p>
            <a:pPr marL="457200" lvl="0" indent="0" algn="l" rtl="0">
              <a:lnSpc>
                <a:spcPct val="100000"/>
              </a:lnSpc>
              <a:spcBef>
                <a:spcPts val="0"/>
              </a:spcBef>
              <a:spcAft>
                <a:spcPts val="0"/>
              </a:spcAft>
              <a:buNone/>
            </a:pPr>
            <a:endParaRPr sz="200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sz="2000">
                <a:latin typeface="Arial"/>
                <a:ea typeface="Arial"/>
                <a:cs typeface="Arial"/>
                <a:sym typeface="Arial"/>
              </a:rPr>
              <a:t>Archdiocesan Forum for the RCIA (Members, Blog Articles, Workshops):  </a:t>
            </a:r>
            <a:r>
              <a:rPr lang="en" sz="2000" u="sng">
                <a:solidFill>
                  <a:schemeClr val="hlink"/>
                </a:solidFill>
                <a:latin typeface="Arial"/>
                <a:ea typeface="Arial"/>
                <a:cs typeface="Arial"/>
                <a:sym typeface="Arial"/>
                <a:hlinkClick r:id="rId3"/>
              </a:rPr>
              <a:t>https://rciaatlanta.org/</a:t>
            </a:r>
            <a:endParaRPr sz="2000">
              <a:latin typeface="Arial"/>
              <a:ea typeface="Arial"/>
              <a:cs typeface="Arial"/>
              <a:sym typeface="Arial"/>
            </a:endParaRPr>
          </a:p>
          <a:p>
            <a:pPr marL="457200" lvl="0" indent="0" algn="l" rtl="0">
              <a:lnSpc>
                <a:spcPct val="100000"/>
              </a:lnSpc>
              <a:spcBef>
                <a:spcPts val="0"/>
              </a:spcBef>
              <a:spcAft>
                <a:spcPts val="0"/>
              </a:spcAft>
              <a:buNone/>
            </a:pPr>
            <a:endParaRPr sz="2000">
              <a:latin typeface="Arial"/>
              <a:ea typeface="Arial"/>
              <a:cs typeface="Arial"/>
              <a:sym typeface="Arial"/>
            </a:endParaRPr>
          </a:p>
          <a:p>
            <a:pPr marL="457200" lvl="0" indent="-355600" algn="l" rtl="0">
              <a:lnSpc>
                <a:spcPct val="100000"/>
              </a:lnSpc>
              <a:spcBef>
                <a:spcPts val="0"/>
              </a:spcBef>
              <a:spcAft>
                <a:spcPts val="0"/>
              </a:spcAft>
              <a:buSzPts val="2000"/>
              <a:buFont typeface="Arial"/>
              <a:buChar char="●"/>
            </a:pPr>
            <a:r>
              <a:rPr lang="en" sz="2000">
                <a:latin typeface="Arial"/>
                <a:ea typeface="Arial"/>
                <a:cs typeface="Arial"/>
                <a:sym typeface="Arial"/>
              </a:rPr>
              <a:t>History of the Forum</a:t>
            </a:r>
            <a:endParaRPr sz="2000">
              <a:latin typeface="Arial"/>
              <a:ea typeface="Arial"/>
              <a:cs typeface="Arial"/>
              <a:sym typeface="Arial"/>
            </a:endParaRPr>
          </a:p>
          <a:p>
            <a:pPr marL="457200" lvl="0" indent="0" algn="l" rtl="0">
              <a:lnSpc>
                <a:spcPct val="100000"/>
              </a:lnSpc>
              <a:spcBef>
                <a:spcPts val="0"/>
              </a:spcBef>
              <a:spcAft>
                <a:spcPts val="0"/>
              </a:spcAft>
              <a:buNone/>
            </a:pPr>
            <a:r>
              <a:rPr lang="en" sz="1900" u="sng">
                <a:solidFill>
                  <a:schemeClr val="hlink"/>
                </a:solidFill>
                <a:latin typeface="Arial"/>
                <a:ea typeface="Arial"/>
                <a:cs typeface="Arial"/>
                <a:sym typeface="Arial"/>
                <a:hlinkClick r:id="rId4"/>
              </a:rPr>
              <a:t>https://rciaatlanta.org/about/history-of-the-archdiocesan-forum-for-the-rcia/</a:t>
            </a:r>
            <a:endParaRPr sz="1900">
              <a:latin typeface="Arial"/>
              <a:ea typeface="Arial"/>
              <a:cs typeface="Arial"/>
              <a:sym typeface="Arial"/>
            </a:endParaRPr>
          </a:p>
          <a:p>
            <a:pPr marL="0" lvl="0" indent="0" algn="l" rtl="0">
              <a:lnSpc>
                <a:spcPct val="100000"/>
              </a:lnSpc>
              <a:spcBef>
                <a:spcPts val="0"/>
              </a:spcBef>
              <a:spcAft>
                <a:spcPts val="0"/>
              </a:spcAft>
              <a:buNone/>
            </a:pPr>
            <a:endParaRPr sz="200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sz="2000">
                <a:latin typeface="Arial"/>
                <a:ea typeface="Arial"/>
                <a:cs typeface="Arial"/>
                <a:sym typeface="Arial"/>
              </a:rPr>
              <a:t>Terry Zobel, Chairperson</a:t>
            </a:r>
            <a:endParaRPr sz="2000">
              <a:latin typeface="Arial"/>
              <a:ea typeface="Arial"/>
              <a:cs typeface="Arial"/>
              <a:sym typeface="Arial"/>
            </a:endParaRPr>
          </a:p>
          <a:p>
            <a:pPr marL="457200" lvl="0" indent="0" algn="l" rtl="0">
              <a:lnSpc>
                <a:spcPct val="100000"/>
              </a:lnSpc>
              <a:spcBef>
                <a:spcPts val="0"/>
              </a:spcBef>
              <a:spcAft>
                <a:spcPts val="0"/>
              </a:spcAft>
              <a:buNone/>
            </a:pPr>
            <a:r>
              <a:rPr lang="en" sz="2000" i="1">
                <a:latin typeface="Arial"/>
                <a:ea typeface="Arial"/>
                <a:cs typeface="Arial"/>
                <a:sym typeface="Arial"/>
              </a:rPr>
              <a:t>St Thomas Aquinas, Alpharetta GA</a:t>
            </a:r>
            <a:endParaRPr sz="2000" i="1">
              <a:latin typeface="Arial"/>
              <a:ea typeface="Arial"/>
              <a:cs typeface="Arial"/>
              <a:sym typeface="Arial"/>
            </a:endParaRPr>
          </a:p>
          <a:p>
            <a:pPr marL="457200" lvl="0" indent="0" algn="l" rtl="0">
              <a:lnSpc>
                <a:spcPct val="100000"/>
              </a:lnSpc>
              <a:spcBef>
                <a:spcPts val="0"/>
              </a:spcBef>
              <a:spcAft>
                <a:spcPts val="0"/>
              </a:spcAft>
              <a:buNone/>
            </a:pPr>
            <a:endParaRPr sz="2000">
              <a:latin typeface="Arial"/>
              <a:ea typeface="Arial"/>
              <a:cs typeface="Arial"/>
              <a:sym typeface="Arial"/>
            </a:endParaRPr>
          </a:p>
          <a:p>
            <a:pPr marL="457200" lvl="0" indent="0" algn="l" rtl="0">
              <a:lnSpc>
                <a:spcPct val="100000"/>
              </a:lnSpc>
              <a:spcBef>
                <a:spcPts val="0"/>
              </a:spcBef>
              <a:spcAft>
                <a:spcPts val="0"/>
              </a:spcAft>
              <a:buNone/>
            </a:pPr>
            <a:endParaRPr sz="2000">
              <a:latin typeface="Arial"/>
              <a:ea typeface="Arial"/>
              <a:cs typeface="Arial"/>
              <a:sym typeface="Arial"/>
            </a:endParaRPr>
          </a:p>
        </p:txBody>
      </p:sp>
      <p:sp>
        <p:nvSpPr>
          <p:cNvPr id="78" name="Google Shape;7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pic>
        <p:nvPicPr>
          <p:cNvPr id="79" name="Google Shape;79;p14"/>
          <p:cNvPicPr preferRelativeResize="0"/>
          <p:nvPr/>
        </p:nvPicPr>
        <p:blipFill>
          <a:blip r:embed="rId5">
            <a:alphaModFix/>
          </a:blip>
          <a:stretch>
            <a:fillRect/>
          </a:stretch>
        </p:blipFill>
        <p:spPr>
          <a:xfrm>
            <a:off x="412025" y="921038"/>
            <a:ext cx="2305050" cy="1209675"/>
          </a:xfrm>
          <a:prstGeom prst="rect">
            <a:avLst/>
          </a:prstGeom>
          <a:noFill/>
          <a:ln>
            <a:noFill/>
          </a:ln>
        </p:spPr>
      </p:pic>
      <p:pic>
        <p:nvPicPr>
          <p:cNvPr id="80" name="Google Shape;80;p14"/>
          <p:cNvPicPr preferRelativeResize="0"/>
          <p:nvPr/>
        </p:nvPicPr>
        <p:blipFill>
          <a:blip r:embed="rId6">
            <a:alphaModFix/>
          </a:blip>
          <a:stretch>
            <a:fillRect/>
          </a:stretch>
        </p:blipFill>
        <p:spPr>
          <a:xfrm>
            <a:off x="6227264" y="171900"/>
            <a:ext cx="2847386" cy="1680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342600" y="208525"/>
            <a:ext cx="8520600" cy="62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MX" dirty="0">
                <a:latin typeface="Arial"/>
                <a:ea typeface="Arial"/>
                <a:cs typeface="Arial"/>
                <a:sym typeface="Arial"/>
              </a:rPr>
              <a:t>Oración </a:t>
            </a:r>
          </a:p>
        </p:txBody>
      </p:sp>
      <p:sp>
        <p:nvSpPr>
          <p:cNvPr id="246" name="Google Shape;246;p35"/>
          <p:cNvSpPr txBox="1">
            <a:spLocks noGrp="1"/>
          </p:cNvSpPr>
          <p:nvPr>
            <p:ph type="body" idx="1"/>
          </p:nvPr>
        </p:nvSpPr>
        <p:spPr>
          <a:xfrm>
            <a:off x="342600" y="1019615"/>
            <a:ext cx="8520600" cy="3961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s-ES" dirty="0">
                <a:latin typeface="Arial"/>
                <a:ea typeface="Arial"/>
                <a:cs typeface="Arial"/>
                <a:sym typeface="Arial"/>
              </a:rPr>
              <a:t>Querido Señor nuestro, te alabamos, te honramos y te damos gracias.   Bendícenos al salir de esta reunión, llenos de comprensión, pensamientos e ideas para pasar a un Catecumenado continuo durante todo el año mientras construimos Tu Reino con discípulos misioneros.                                               </a:t>
            </a:r>
            <a:r>
              <a:rPr lang="es-ES" b="1" i="1" dirty="0">
                <a:effectLst>
                  <a:outerShdw blurRad="38100" dist="38100" dir="2700000" algn="tl">
                    <a:srgbClr val="000000">
                      <a:alpha val="43137"/>
                    </a:srgbClr>
                  </a:outerShdw>
                </a:effectLst>
                <a:latin typeface="Arial"/>
                <a:ea typeface="Arial"/>
                <a:cs typeface="Arial"/>
                <a:sym typeface="Arial"/>
              </a:rPr>
              <a:t>"Muéstrame tus caminos, Señor, enséñame tus senderos.                                     Guíame en tu verdad y enséñame, porque tú eres Dios mi Salvador, y mi esperanza está en ti todo el día." </a:t>
            </a:r>
            <a:r>
              <a:rPr lang="es-ES" sz="1200" dirty="0">
                <a:latin typeface="Arial"/>
                <a:ea typeface="Arial"/>
                <a:cs typeface="Arial"/>
                <a:sym typeface="Arial"/>
              </a:rPr>
              <a:t>(Salmo 25, 4-5)</a:t>
            </a:r>
            <a:r>
              <a:rPr lang="es-ES" dirty="0">
                <a:latin typeface="Arial"/>
                <a:ea typeface="Arial"/>
                <a:cs typeface="Arial"/>
                <a:sym typeface="Arial"/>
              </a:rPr>
              <a:t>                                                             Que los catecúmenos y candidatos a quienes servimos se fortalezcan en su fe y hagan brillar su luz para los demás.                                                                           En el nombre del Padre, del Hijo y del Espíritu Santo. Amén.</a:t>
            </a:r>
            <a:endParaRPr dirty="0">
              <a:latin typeface="Arial"/>
              <a:ea typeface="Arial"/>
              <a:cs typeface="Arial"/>
              <a:sym typeface="Arial"/>
            </a:endParaRPr>
          </a:p>
        </p:txBody>
      </p:sp>
      <p:sp>
        <p:nvSpPr>
          <p:cNvPr id="247" name="Google Shape;24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233725"/>
            <a:ext cx="8520600" cy="461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RCIA Stages</a:t>
            </a:r>
            <a:endParaRPr>
              <a:latin typeface="Arial"/>
              <a:ea typeface="Arial"/>
              <a:cs typeface="Arial"/>
              <a:sym typeface="Arial"/>
            </a:endParaRPr>
          </a:p>
        </p:txBody>
      </p:sp>
      <p:sp>
        <p:nvSpPr>
          <p:cNvPr id="158" name="Google Shape;15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159" name="Google Shape;159;p23"/>
          <p:cNvPicPr preferRelativeResize="0"/>
          <p:nvPr/>
        </p:nvPicPr>
        <p:blipFill>
          <a:blip r:embed="rId3">
            <a:alphaModFix/>
          </a:blip>
          <a:stretch>
            <a:fillRect/>
          </a:stretch>
        </p:blipFill>
        <p:spPr>
          <a:xfrm>
            <a:off x="883525" y="834075"/>
            <a:ext cx="7114300" cy="4147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216250" y="86675"/>
            <a:ext cx="6293000" cy="1110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dirty="0">
                <a:latin typeface="Arial"/>
                <a:ea typeface="Arial"/>
                <a:cs typeface="Arial"/>
                <a:sym typeface="Arial"/>
              </a:rPr>
              <a:t>Base para el catecumenado “durante todo el año”</a:t>
            </a:r>
            <a:endParaRPr dirty="0">
              <a:latin typeface="Arial"/>
              <a:ea typeface="Arial"/>
              <a:cs typeface="Arial"/>
              <a:sym typeface="Arial"/>
            </a:endParaRPr>
          </a:p>
        </p:txBody>
      </p:sp>
      <p:sp>
        <p:nvSpPr>
          <p:cNvPr id="102" name="Google Shape;102;p17"/>
          <p:cNvSpPr txBox="1">
            <a:spLocks noGrp="1"/>
          </p:cNvSpPr>
          <p:nvPr>
            <p:ph type="body" idx="1"/>
          </p:nvPr>
        </p:nvSpPr>
        <p:spPr>
          <a:xfrm>
            <a:off x="0" y="1197075"/>
            <a:ext cx="6160519" cy="2400627"/>
          </a:xfrm>
          <a:prstGeom prst="rect">
            <a:avLst/>
          </a:prstGeom>
        </p:spPr>
        <p:txBody>
          <a:bodyPr spcFirstLastPara="1" wrap="square" lIns="91425" tIns="91425" rIns="91425" bIns="91425" anchor="t" anchorCtr="0">
            <a:spAutoFit/>
          </a:bodyPr>
          <a:lstStyle/>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Liturgia continua</a:t>
            </a:r>
            <a:r>
              <a:rPr lang="en-US" sz="2100" dirty="0">
                <a:latin typeface="Arial"/>
                <a:ea typeface="Arial"/>
                <a:cs typeface="Arial"/>
                <a:sym typeface="Arial"/>
              </a:rPr>
              <a:t>:</a:t>
            </a:r>
            <a:r>
              <a:rPr lang="es-ES" sz="2100" dirty="0">
                <a:latin typeface="Arial"/>
                <a:ea typeface="Arial"/>
                <a:cs typeface="Arial"/>
                <a:sym typeface="Arial"/>
              </a:rPr>
              <a:t> Ciclo Litúrgico/Leccionario </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Misterio Pascual</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Jesús resucitado y las “pequeñas pascuas”</a:t>
            </a:r>
          </a:p>
          <a:p>
            <a:pPr marL="457200" lvl="0" indent="-361950" algn="l" rtl="0">
              <a:lnSpc>
                <a:spcPct val="100000"/>
              </a:lnSpc>
              <a:spcBef>
                <a:spcPts val="0"/>
              </a:spcBef>
              <a:spcAft>
                <a:spcPts val="0"/>
              </a:spcAft>
              <a:buSzPts val="2100"/>
              <a:buFont typeface="Arial"/>
              <a:buChar char="●"/>
            </a:pPr>
            <a:r>
              <a:rPr lang="es-ES_tradnl" sz="2000" b="1" dirty="0"/>
              <a:t>Y si Cristo no resucitó, vana es entonces nuestra predicación, y vana es también vuestra fe</a:t>
            </a:r>
            <a:r>
              <a:rPr lang="es-ES_tradnl" sz="2400" b="1" dirty="0"/>
              <a:t>.      </a:t>
            </a:r>
            <a:r>
              <a:rPr lang="es-ES" sz="1600" dirty="0">
                <a:latin typeface="Arial"/>
                <a:ea typeface="Arial"/>
                <a:cs typeface="Arial"/>
                <a:sym typeface="Arial"/>
              </a:rPr>
              <a:t>(1Cor 15, 14) </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El Camino a Emaús. . . .</a:t>
            </a:r>
            <a:endParaRPr sz="1455" dirty="0"/>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104" name="Google Shape;104;p17"/>
          <p:cNvPicPr preferRelativeResize="0"/>
          <p:nvPr/>
        </p:nvPicPr>
        <p:blipFill>
          <a:blip r:embed="rId3">
            <a:alphaModFix/>
          </a:blip>
          <a:stretch>
            <a:fillRect/>
          </a:stretch>
        </p:blipFill>
        <p:spPr>
          <a:xfrm>
            <a:off x="6509250" y="86675"/>
            <a:ext cx="2561331" cy="2315175"/>
          </a:xfrm>
          <a:prstGeom prst="rect">
            <a:avLst/>
          </a:prstGeom>
          <a:noFill/>
          <a:ln>
            <a:noFill/>
          </a:ln>
        </p:spPr>
      </p:pic>
      <p:pic>
        <p:nvPicPr>
          <p:cNvPr id="105" name="Google Shape;105;p17"/>
          <p:cNvPicPr preferRelativeResize="0"/>
          <p:nvPr/>
        </p:nvPicPr>
        <p:blipFill>
          <a:blip r:embed="rId4">
            <a:alphaModFix/>
          </a:blip>
          <a:stretch>
            <a:fillRect/>
          </a:stretch>
        </p:blipFill>
        <p:spPr>
          <a:xfrm>
            <a:off x="6509250" y="2511680"/>
            <a:ext cx="2634750" cy="2485075"/>
          </a:xfrm>
          <a:prstGeom prst="rect">
            <a:avLst/>
          </a:prstGeom>
          <a:noFill/>
          <a:ln>
            <a:noFill/>
          </a:ln>
        </p:spPr>
      </p:pic>
      <p:pic>
        <p:nvPicPr>
          <p:cNvPr id="106" name="Google Shape;106;p17"/>
          <p:cNvPicPr preferRelativeResize="0"/>
          <p:nvPr/>
        </p:nvPicPr>
        <p:blipFill>
          <a:blip r:embed="rId5">
            <a:alphaModFix/>
          </a:blip>
          <a:stretch>
            <a:fillRect/>
          </a:stretch>
        </p:blipFill>
        <p:spPr>
          <a:xfrm>
            <a:off x="1314867" y="3540557"/>
            <a:ext cx="3303854" cy="14561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169900" y="372725"/>
            <a:ext cx="8662500" cy="645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Arial"/>
                <a:ea typeface="Arial"/>
                <a:cs typeface="Arial"/>
                <a:sym typeface="Arial"/>
              </a:rPr>
              <a:t>Porque es importante</a:t>
            </a:r>
            <a:endParaRPr dirty="0">
              <a:latin typeface="Arial"/>
              <a:ea typeface="Arial"/>
              <a:cs typeface="Arial"/>
              <a:sym typeface="Arial"/>
            </a:endParaRPr>
          </a:p>
        </p:txBody>
      </p:sp>
      <p:sp>
        <p:nvSpPr>
          <p:cNvPr id="112" name="Google Shape;112;p18"/>
          <p:cNvSpPr txBox="1">
            <a:spLocks noGrp="1"/>
          </p:cNvSpPr>
          <p:nvPr>
            <p:ph type="body" idx="1"/>
          </p:nvPr>
        </p:nvSpPr>
        <p:spPr>
          <a:xfrm>
            <a:off x="169799" y="1092942"/>
            <a:ext cx="6712419" cy="3154038"/>
          </a:xfrm>
          <a:prstGeom prst="rect">
            <a:avLst/>
          </a:prstGeom>
        </p:spPr>
        <p:txBody>
          <a:bodyPr spcFirstLastPara="1" wrap="square" lIns="91425" tIns="91425" rIns="91425" bIns="91425" anchor="t" anchorCtr="0">
            <a:spAutoFit/>
          </a:bodyPr>
          <a:lstStyle/>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Definido y recomendado en el manual del RICA: </a:t>
            </a:r>
            <a:r>
              <a:rPr lang="es-ES" sz="1754" b="1" dirty="0">
                <a:effectLst>
                  <a:outerShdw blurRad="38100" dist="38100" dir="2700000" algn="tl">
                    <a:srgbClr val="000000">
                      <a:alpha val="43137"/>
                    </a:srgbClr>
                  </a:outerShdw>
                </a:effectLst>
                <a:latin typeface="Arial"/>
                <a:ea typeface="Arial"/>
                <a:cs typeface="Arial"/>
                <a:sym typeface="Arial"/>
              </a:rPr>
              <a:t>#9, #75, #76 </a:t>
            </a:r>
            <a:r>
              <a:rPr lang="es-ES" sz="1754" dirty="0">
                <a:latin typeface="Arial"/>
                <a:ea typeface="Arial"/>
                <a:cs typeface="Arial"/>
                <a:sym typeface="Arial"/>
              </a:rPr>
              <a:t>permite que cualquiera pueda entrar en cualquier momento.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Disponible cuando el Espíritu lo indique.</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La Catequesis = debe llevar a una relación con Jesús, no simplemente conocer el contenido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Objetivo principal de RICA = </a:t>
            </a:r>
            <a:r>
              <a:rPr lang="es-ES" sz="1754" b="1" u="sng" dirty="0">
                <a:effectLst>
                  <a:outerShdw blurRad="38100" dist="38100" dir="2700000" algn="tl">
                    <a:srgbClr val="000000">
                      <a:alpha val="43137"/>
                    </a:srgbClr>
                  </a:outerShdw>
                </a:effectLst>
                <a:latin typeface="Arial"/>
                <a:ea typeface="Arial"/>
                <a:cs typeface="Arial"/>
                <a:sym typeface="Arial"/>
              </a:rPr>
              <a:t>¡formar discípulos comprometidos y que vivan el Evangelio!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El RICA NO es un programa de “talla única”, ¡es un </a:t>
            </a:r>
            <a:r>
              <a:rPr lang="es-ES" sz="1754" b="1" u="sng" dirty="0">
                <a:effectLst>
                  <a:outerShdw blurRad="38100" dist="38100" dir="2700000" algn="tl">
                    <a:srgbClr val="000000">
                      <a:alpha val="43137"/>
                    </a:srgbClr>
                  </a:outerShdw>
                </a:effectLst>
                <a:latin typeface="Arial"/>
                <a:ea typeface="Arial"/>
                <a:cs typeface="Arial"/>
                <a:sym typeface="Arial"/>
              </a:rPr>
              <a:t>proceso</a:t>
            </a:r>
            <a:r>
              <a:rPr lang="es-ES" sz="1754" dirty="0">
                <a:latin typeface="Arial"/>
                <a:ea typeface="Arial"/>
                <a:cs typeface="Arial"/>
                <a:sym typeface="Arial"/>
              </a:rPr>
              <a:t> que debe llevar todo el tiempo que sea necesario!</a:t>
            </a:r>
          </a:p>
          <a:p>
            <a:pPr marL="457200" lvl="0" indent="-340042" algn="l" rtl="0">
              <a:lnSpc>
                <a:spcPct val="100000"/>
              </a:lnSpc>
              <a:spcBef>
                <a:spcPts val="0"/>
              </a:spcBef>
              <a:spcAft>
                <a:spcPts val="0"/>
              </a:spcAft>
              <a:buSzPts val="1755"/>
              <a:buFont typeface="Arial"/>
              <a:buChar char="●"/>
            </a:pPr>
            <a:r>
              <a:rPr lang="es-ES" sz="1754" dirty="0">
                <a:latin typeface="Arial"/>
                <a:ea typeface="Arial"/>
                <a:cs typeface="Arial"/>
                <a:sym typeface="Arial"/>
              </a:rPr>
              <a:t>El “modelo de año escolar (académico)” actual </a:t>
            </a:r>
            <a:r>
              <a:rPr lang="es-ES" sz="1754" u="sng" dirty="0">
                <a:effectLst>
                  <a:outerShdw blurRad="38100" dist="38100" dir="2700000" algn="tl">
                    <a:srgbClr val="000000">
                      <a:alpha val="43137"/>
                    </a:srgbClr>
                  </a:outerShdw>
                </a:effectLst>
                <a:latin typeface="Arial"/>
                <a:ea typeface="Arial"/>
                <a:cs typeface="Arial"/>
                <a:sym typeface="Arial"/>
              </a:rPr>
              <a:t>NO es suficiente para la conversión ni para verdadera catequesis.</a:t>
            </a:r>
            <a:endParaRPr sz="1455" u="sng" dirty="0">
              <a:effectLst>
                <a:outerShdw blurRad="38100" dist="38100" dir="2700000" algn="tl">
                  <a:srgbClr val="000000">
                    <a:alpha val="43137"/>
                  </a:srgbClr>
                </a:outerShdw>
              </a:effectLst>
            </a:endParaRPr>
          </a:p>
        </p:txBody>
      </p:sp>
      <p:sp>
        <p:nvSpPr>
          <p:cNvPr id="113" name="Google Shape;11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114" name="Google Shape;114;p18"/>
          <p:cNvPicPr preferRelativeResize="0"/>
          <p:nvPr/>
        </p:nvPicPr>
        <p:blipFill>
          <a:blip r:embed="rId3">
            <a:alphaModFix/>
          </a:blip>
          <a:stretch>
            <a:fillRect/>
          </a:stretch>
        </p:blipFill>
        <p:spPr>
          <a:xfrm>
            <a:off x="6882218" y="2209060"/>
            <a:ext cx="2195037" cy="1881325"/>
          </a:xfrm>
          <a:prstGeom prst="rect">
            <a:avLst/>
          </a:prstGeom>
          <a:noFill/>
          <a:ln>
            <a:noFill/>
          </a:ln>
        </p:spPr>
      </p:pic>
      <p:pic>
        <p:nvPicPr>
          <p:cNvPr id="115" name="Google Shape;115;p18"/>
          <p:cNvPicPr preferRelativeResize="0"/>
          <p:nvPr/>
        </p:nvPicPr>
        <p:blipFill>
          <a:blip r:embed="rId4">
            <a:alphaModFix/>
          </a:blip>
          <a:stretch>
            <a:fillRect/>
          </a:stretch>
        </p:blipFill>
        <p:spPr>
          <a:xfrm>
            <a:off x="6882219" y="433839"/>
            <a:ext cx="2195036" cy="17000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11700" y="86683"/>
            <a:ext cx="8709458" cy="703087"/>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ES" dirty="0">
                <a:latin typeface="Arial"/>
                <a:ea typeface="Arial"/>
                <a:cs typeface="Arial"/>
                <a:sym typeface="Arial"/>
              </a:rPr>
              <a:t>¿Cómo llegamos a esto</a:t>
            </a:r>
            <a:r>
              <a:rPr lang="en-US" dirty="0">
                <a:latin typeface="Arial"/>
                <a:ea typeface="Arial"/>
                <a:cs typeface="Arial"/>
                <a:sym typeface="Arial"/>
              </a:rPr>
              <a:t>?</a:t>
            </a:r>
            <a:r>
              <a:rPr lang="es-ES" dirty="0">
                <a:latin typeface="Arial"/>
                <a:ea typeface="Arial"/>
                <a:cs typeface="Arial"/>
                <a:sym typeface="Arial"/>
              </a:rPr>
              <a:t> . . . Antecedentes</a:t>
            </a:r>
            <a:endParaRPr dirty="0">
              <a:latin typeface="Arial"/>
              <a:ea typeface="Arial"/>
              <a:cs typeface="Arial"/>
              <a:sym typeface="Arial"/>
            </a:endParaRPr>
          </a:p>
        </p:txBody>
      </p:sp>
      <p:sp>
        <p:nvSpPr>
          <p:cNvPr id="121" name="Google Shape;121;p19"/>
          <p:cNvSpPr txBox="1">
            <a:spLocks noGrp="1"/>
          </p:cNvSpPr>
          <p:nvPr>
            <p:ph type="body" idx="1"/>
          </p:nvPr>
        </p:nvSpPr>
        <p:spPr>
          <a:xfrm>
            <a:off x="-135488" y="789770"/>
            <a:ext cx="7519400" cy="4312689"/>
          </a:xfrm>
          <a:prstGeom prst="rect">
            <a:avLst/>
          </a:prstGeom>
        </p:spPr>
        <p:txBody>
          <a:bodyPr spcFirstLastPara="1" wrap="square" lIns="91425" tIns="91425" rIns="91425" bIns="91425" anchor="t" anchorCtr="0">
            <a:spAutoFit/>
          </a:bodyPr>
          <a:lstStyle/>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El Vaticano II y la “Visión”1988</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Rito de iniciación cristiana de adultos, Guía de estudio</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14 años usando el Modelo de Educación Religiosa para la recepción de sacramentos</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El modelo de “año escolar” no es propicio para enamorarse de Jesús y crear una verdadera relación con El.</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Modelo Catecumenal basado en la Liturgia/Leccionario, es un acompañamiento de aprendizaje personalizado</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El lenguaje catequético es vital (NO usar un lenguaje académico) </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Conocer a las personas desde su origen y hasta donde se encuentran en su vida espiritual</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Este modelo Catecumenal esta recomendado por el Papa y los Obispos para catequesis/formación de fe y la preparación para la recepción de sacramentos.</a:t>
            </a:r>
          </a:p>
          <a:p>
            <a:pPr marL="457200" lvl="0" indent="-327342" algn="l" rtl="0">
              <a:lnSpc>
                <a:spcPct val="115000"/>
              </a:lnSpc>
              <a:spcBef>
                <a:spcPts val="0"/>
              </a:spcBef>
              <a:spcAft>
                <a:spcPts val="0"/>
              </a:spcAft>
              <a:buSzPts val="1555"/>
              <a:buFont typeface="Arial"/>
              <a:buChar char="●"/>
            </a:pPr>
            <a:r>
              <a:rPr lang="es-ES" sz="1555" dirty="0">
                <a:latin typeface="Arial"/>
                <a:ea typeface="Arial"/>
                <a:cs typeface="Arial"/>
                <a:sym typeface="Arial"/>
              </a:rPr>
              <a:t>La importancia de los Padrinos y la Comunidad Parroquial</a:t>
            </a:r>
            <a:endParaRPr sz="1455" dirty="0">
              <a:latin typeface="Arial"/>
              <a:ea typeface="Arial"/>
              <a:cs typeface="Arial"/>
              <a:sym typeface="Arial"/>
            </a:endParaRPr>
          </a:p>
        </p:txBody>
      </p:sp>
      <p:sp>
        <p:nvSpPr>
          <p:cNvPr id="122" name="Google Shape;12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123" name="Google Shape;123;p19"/>
          <p:cNvPicPr preferRelativeResize="0"/>
          <p:nvPr/>
        </p:nvPicPr>
        <p:blipFill>
          <a:blip r:embed="rId3">
            <a:alphaModFix/>
          </a:blip>
          <a:stretch>
            <a:fillRect/>
          </a:stretch>
        </p:blipFill>
        <p:spPr>
          <a:xfrm>
            <a:off x="8027237" y="928105"/>
            <a:ext cx="1001200" cy="144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86550"/>
            <a:ext cx="5722005" cy="104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Preparando al equipo de RICA para su adopcion</a:t>
            </a:r>
            <a:endParaRPr dirty="0">
              <a:latin typeface="Arial"/>
              <a:ea typeface="Arial"/>
              <a:cs typeface="Arial"/>
              <a:sym typeface="Arial"/>
            </a:endParaRPr>
          </a:p>
        </p:txBody>
      </p:sp>
      <p:sp>
        <p:nvSpPr>
          <p:cNvPr id="129" name="Google Shape;129;p20"/>
          <p:cNvSpPr txBox="1">
            <a:spLocks noGrp="1"/>
          </p:cNvSpPr>
          <p:nvPr>
            <p:ph type="body" idx="1"/>
          </p:nvPr>
        </p:nvSpPr>
        <p:spPr>
          <a:xfrm>
            <a:off x="311701" y="1241624"/>
            <a:ext cx="4994490" cy="3815325"/>
          </a:xfrm>
          <a:prstGeom prst="rect">
            <a:avLst/>
          </a:prstGeom>
        </p:spPr>
        <p:txBody>
          <a:bodyPr spcFirstLastPara="1" wrap="square" lIns="91425" tIns="91425" rIns="91425" bIns="91425" anchor="t" anchorCtr="0">
            <a:normAutofit/>
          </a:bodyPr>
          <a:lstStyle/>
          <a:p>
            <a:pPr marL="914400" lvl="1" indent="-323850" algn="l" rtl="0">
              <a:spcBef>
                <a:spcPts val="0"/>
              </a:spcBef>
              <a:spcAft>
                <a:spcPts val="0"/>
              </a:spcAft>
              <a:buSzPts val="1500"/>
              <a:buFont typeface="Arial"/>
              <a:buChar char="○"/>
            </a:pPr>
            <a:r>
              <a:rPr lang="es-ES" sz="1500" dirty="0">
                <a:latin typeface="Arial"/>
                <a:ea typeface="Arial"/>
                <a:cs typeface="Arial"/>
                <a:sym typeface="Arial"/>
              </a:rPr>
              <a:t>“Vender” la Visión del RICA (Pastor, Personal, Parroquia, Equipo)</a:t>
            </a:r>
          </a:p>
          <a:p>
            <a:pPr marL="914400" lvl="1" indent="-323850" algn="l" rtl="0">
              <a:spcBef>
                <a:spcPts val="0"/>
              </a:spcBef>
              <a:spcAft>
                <a:spcPts val="0"/>
              </a:spcAft>
              <a:buSzPts val="1500"/>
              <a:buFont typeface="Arial"/>
              <a:buChar char="○"/>
            </a:pPr>
            <a:r>
              <a:rPr lang="es-ES" sz="1500" dirty="0">
                <a:latin typeface="Arial"/>
                <a:ea typeface="Arial"/>
                <a:cs typeface="Arial"/>
                <a:sym typeface="Arial"/>
              </a:rPr>
              <a:t>Guía de estudio de RICA / Libro de ritos</a:t>
            </a:r>
          </a:p>
          <a:p>
            <a:pPr marL="914400" lvl="1" indent="-323850" algn="l" rtl="0">
              <a:spcBef>
                <a:spcPts val="0"/>
              </a:spcBef>
              <a:spcAft>
                <a:spcPts val="0"/>
              </a:spcAft>
              <a:buSzPts val="1500"/>
              <a:buFont typeface="Arial"/>
              <a:buChar char="○"/>
            </a:pPr>
            <a:r>
              <a:rPr lang="es-ES" sz="1500" dirty="0">
                <a:latin typeface="Arial"/>
                <a:ea typeface="Arial"/>
                <a:cs typeface="Arial"/>
                <a:sym typeface="Arial"/>
              </a:rPr>
              <a:t>Asistir a talleres juntos (presencial + en línea)</a:t>
            </a:r>
          </a:p>
          <a:p>
            <a:pPr marL="914400" lvl="1" indent="-323850" algn="l" rtl="0">
              <a:spcBef>
                <a:spcPts val="0"/>
              </a:spcBef>
              <a:spcAft>
                <a:spcPts val="0"/>
              </a:spcAft>
              <a:buSzPts val="1500"/>
              <a:buFont typeface="Arial"/>
              <a:buChar char="○"/>
            </a:pPr>
            <a:r>
              <a:rPr lang="es-ES" sz="1500" dirty="0">
                <a:latin typeface="Arial"/>
                <a:ea typeface="Arial"/>
                <a:cs typeface="Arial"/>
                <a:sym typeface="Arial"/>
              </a:rPr>
              <a:t>Identificar los dones de los miembros del equipo.</a:t>
            </a:r>
          </a:p>
          <a:p>
            <a:pPr marL="914400" lvl="1" indent="-323850" algn="l" rtl="0">
              <a:spcBef>
                <a:spcPts val="0"/>
              </a:spcBef>
              <a:spcAft>
                <a:spcPts val="0"/>
              </a:spcAft>
              <a:buSzPts val="1500"/>
              <a:buFont typeface="Arial"/>
              <a:buChar char="○"/>
            </a:pPr>
            <a:r>
              <a:rPr lang="es-ES" sz="1500" dirty="0">
                <a:latin typeface="Arial"/>
                <a:ea typeface="Arial"/>
                <a:cs typeface="Arial"/>
                <a:sym typeface="Arial"/>
              </a:rPr>
              <a:t>Escuchar y abordar inquietudes</a:t>
            </a:r>
          </a:p>
          <a:p>
            <a:pPr marL="914400" lvl="1" indent="-323850" algn="l" rtl="0">
              <a:spcBef>
                <a:spcPts val="0"/>
              </a:spcBef>
              <a:spcAft>
                <a:spcPts val="0"/>
              </a:spcAft>
              <a:buSzPts val="1500"/>
              <a:buFont typeface="Arial"/>
              <a:buChar char="○"/>
            </a:pPr>
            <a:r>
              <a:rPr lang="es-ES" sz="1500" dirty="0">
                <a:latin typeface="Arial"/>
                <a:ea typeface="Arial"/>
                <a:cs typeface="Arial"/>
                <a:sym typeface="Arial"/>
              </a:rPr>
              <a:t>Capacitar para roles y responsabilidades (catequistas, padrinos, Hospitalidad, </a:t>
            </a:r>
            <a:r>
              <a:rPr lang="es-ES" sz="1500" dirty="0" err="1">
                <a:latin typeface="Arial"/>
                <a:ea typeface="Arial"/>
                <a:cs typeface="Arial"/>
                <a:sym typeface="Arial"/>
              </a:rPr>
              <a:t>etc</a:t>
            </a:r>
            <a:r>
              <a:rPr lang="es-ES" sz="1500" dirty="0">
                <a:latin typeface="Arial"/>
                <a:ea typeface="Arial"/>
                <a:cs typeface="Arial"/>
                <a:sym typeface="Arial"/>
              </a:rPr>
              <a:t>)</a:t>
            </a:r>
            <a:endParaRPr dirty="0">
              <a:latin typeface="Arial"/>
              <a:ea typeface="Arial"/>
              <a:cs typeface="Arial"/>
              <a:sym typeface="Arial"/>
            </a:endParaRPr>
          </a:p>
        </p:txBody>
      </p:sp>
      <p:sp>
        <p:nvSpPr>
          <p:cNvPr id="130" name="Google Shape;13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31" name="Google Shape;131;p20"/>
          <p:cNvPicPr preferRelativeResize="0"/>
          <p:nvPr/>
        </p:nvPicPr>
        <p:blipFill>
          <a:blip r:embed="rId3">
            <a:alphaModFix/>
          </a:blip>
          <a:stretch>
            <a:fillRect/>
          </a:stretch>
        </p:blipFill>
        <p:spPr>
          <a:xfrm>
            <a:off x="6201550" y="108125"/>
            <a:ext cx="1001200" cy="1448425"/>
          </a:xfrm>
          <a:prstGeom prst="rect">
            <a:avLst/>
          </a:prstGeom>
          <a:noFill/>
          <a:ln>
            <a:noFill/>
          </a:ln>
        </p:spPr>
      </p:pic>
      <p:pic>
        <p:nvPicPr>
          <p:cNvPr id="132" name="Google Shape;132;p20"/>
          <p:cNvPicPr preferRelativeResize="0"/>
          <p:nvPr/>
        </p:nvPicPr>
        <p:blipFill>
          <a:blip r:embed="rId4">
            <a:alphaModFix/>
          </a:blip>
          <a:stretch>
            <a:fillRect/>
          </a:stretch>
        </p:blipFill>
        <p:spPr>
          <a:xfrm>
            <a:off x="7430270" y="2467388"/>
            <a:ext cx="1626175" cy="893025"/>
          </a:xfrm>
          <a:prstGeom prst="rect">
            <a:avLst/>
          </a:prstGeom>
          <a:noFill/>
          <a:ln>
            <a:noFill/>
          </a:ln>
        </p:spPr>
      </p:pic>
      <p:pic>
        <p:nvPicPr>
          <p:cNvPr id="133" name="Google Shape;133;p20"/>
          <p:cNvPicPr preferRelativeResize="0"/>
          <p:nvPr/>
        </p:nvPicPr>
        <p:blipFill>
          <a:blip r:embed="rId5">
            <a:alphaModFix/>
          </a:blip>
          <a:stretch>
            <a:fillRect/>
          </a:stretch>
        </p:blipFill>
        <p:spPr>
          <a:xfrm>
            <a:off x="7737013" y="108113"/>
            <a:ext cx="828675" cy="885825"/>
          </a:xfrm>
          <a:prstGeom prst="rect">
            <a:avLst/>
          </a:prstGeom>
          <a:noFill/>
          <a:ln>
            <a:noFill/>
          </a:ln>
        </p:spPr>
      </p:pic>
      <p:pic>
        <p:nvPicPr>
          <p:cNvPr id="134" name="Google Shape;134;p20"/>
          <p:cNvPicPr preferRelativeResize="0"/>
          <p:nvPr/>
        </p:nvPicPr>
        <p:blipFill>
          <a:blip r:embed="rId6">
            <a:alphaModFix/>
          </a:blip>
          <a:stretch>
            <a:fillRect/>
          </a:stretch>
        </p:blipFill>
        <p:spPr>
          <a:xfrm>
            <a:off x="8219513" y="1241625"/>
            <a:ext cx="790575" cy="933450"/>
          </a:xfrm>
          <a:prstGeom prst="rect">
            <a:avLst/>
          </a:prstGeom>
          <a:noFill/>
          <a:ln>
            <a:noFill/>
          </a:ln>
        </p:spPr>
      </p:pic>
      <p:pic>
        <p:nvPicPr>
          <p:cNvPr id="135" name="Google Shape;135;p20"/>
          <p:cNvPicPr preferRelativeResize="0"/>
          <p:nvPr/>
        </p:nvPicPr>
        <p:blipFill>
          <a:blip r:embed="rId7">
            <a:alphaModFix/>
          </a:blip>
          <a:stretch>
            <a:fillRect/>
          </a:stretch>
        </p:blipFill>
        <p:spPr>
          <a:xfrm>
            <a:off x="7287263" y="1127550"/>
            <a:ext cx="847725" cy="990600"/>
          </a:xfrm>
          <a:prstGeom prst="rect">
            <a:avLst/>
          </a:prstGeom>
          <a:noFill/>
          <a:ln>
            <a:noFill/>
          </a:ln>
        </p:spPr>
      </p:pic>
      <p:pic>
        <p:nvPicPr>
          <p:cNvPr id="136" name="Google Shape;136;p20"/>
          <p:cNvPicPr preferRelativeResize="0"/>
          <p:nvPr/>
        </p:nvPicPr>
        <p:blipFill>
          <a:blip r:embed="rId8">
            <a:alphaModFix/>
          </a:blip>
          <a:stretch>
            <a:fillRect/>
          </a:stretch>
        </p:blipFill>
        <p:spPr>
          <a:xfrm>
            <a:off x="6535073" y="1680198"/>
            <a:ext cx="631850" cy="845225"/>
          </a:xfrm>
          <a:prstGeom prst="rect">
            <a:avLst/>
          </a:prstGeom>
          <a:noFill/>
          <a:ln>
            <a:noFill/>
          </a:ln>
        </p:spPr>
      </p:pic>
      <p:pic>
        <p:nvPicPr>
          <p:cNvPr id="137" name="Google Shape;137;p20"/>
          <p:cNvPicPr preferRelativeResize="0"/>
          <p:nvPr/>
        </p:nvPicPr>
        <p:blipFill>
          <a:blip r:embed="rId9">
            <a:alphaModFix/>
          </a:blip>
          <a:stretch>
            <a:fillRect/>
          </a:stretch>
        </p:blipFill>
        <p:spPr>
          <a:xfrm>
            <a:off x="6593349" y="3454763"/>
            <a:ext cx="1626175" cy="611786"/>
          </a:xfrm>
          <a:prstGeom prst="rect">
            <a:avLst/>
          </a:prstGeom>
          <a:noFill/>
          <a:ln>
            <a:noFill/>
          </a:ln>
        </p:spPr>
      </p:pic>
      <p:pic>
        <p:nvPicPr>
          <p:cNvPr id="138" name="Google Shape;138;p20"/>
          <p:cNvPicPr preferRelativeResize="0"/>
          <p:nvPr/>
        </p:nvPicPr>
        <p:blipFill>
          <a:blip r:embed="rId10">
            <a:alphaModFix/>
          </a:blip>
          <a:stretch>
            <a:fillRect/>
          </a:stretch>
        </p:blipFill>
        <p:spPr>
          <a:xfrm>
            <a:off x="8348100" y="3992550"/>
            <a:ext cx="533400" cy="495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69008" y="0"/>
            <a:ext cx="8377800" cy="89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err="1">
                <a:latin typeface="Arial"/>
                <a:ea typeface="Arial"/>
                <a:cs typeface="Arial"/>
                <a:sym typeface="Arial"/>
              </a:rPr>
              <a:t>Terminos</a:t>
            </a:r>
            <a:r>
              <a:rPr lang="en-US" dirty="0">
                <a:latin typeface="Arial"/>
                <a:ea typeface="Arial"/>
                <a:cs typeface="Arial"/>
                <a:sym typeface="Arial"/>
              </a:rPr>
              <a:t> y </a:t>
            </a:r>
            <a:r>
              <a:rPr lang="en-US" dirty="0" err="1">
                <a:latin typeface="Arial"/>
                <a:ea typeface="Arial"/>
                <a:cs typeface="Arial"/>
                <a:sym typeface="Arial"/>
              </a:rPr>
              <a:t>lenguaje</a:t>
            </a:r>
            <a:r>
              <a:rPr lang="en-US" dirty="0">
                <a:latin typeface="Arial"/>
                <a:ea typeface="Arial"/>
                <a:cs typeface="Arial"/>
                <a:sym typeface="Arial"/>
              </a:rPr>
              <a:t> para </a:t>
            </a:r>
            <a:r>
              <a:rPr lang="en-US" dirty="0" err="1">
                <a:latin typeface="Arial"/>
                <a:ea typeface="Arial"/>
                <a:cs typeface="Arial"/>
                <a:sym typeface="Arial"/>
              </a:rPr>
              <a:t>este</a:t>
            </a:r>
            <a:r>
              <a:rPr lang="en-US" dirty="0">
                <a:latin typeface="Arial"/>
                <a:ea typeface="Arial"/>
                <a:cs typeface="Arial"/>
                <a:sym typeface="Arial"/>
              </a:rPr>
              <a:t> </a:t>
            </a:r>
            <a:r>
              <a:rPr lang="en-US" dirty="0" err="1">
                <a:latin typeface="Arial"/>
                <a:ea typeface="Arial"/>
                <a:cs typeface="Arial"/>
                <a:sym typeface="Arial"/>
              </a:rPr>
              <a:t>modelo</a:t>
            </a:r>
            <a:r>
              <a:rPr lang="en-US" dirty="0">
                <a:latin typeface="Arial"/>
                <a:ea typeface="Arial"/>
                <a:cs typeface="Arial"/>
                <a:sym typeface="Arial"/>
              </a:rPr>
              <a:t> catecumenal </a:t>
            </a:r>
            <a:endParaRPr i="1" dirty="0">
              <a:latin typeface="Arial"/>
              <a:ea typeface="Arial"/>
              <a:cs typeface="Arial"/>
              <a:sym typeface="Arial"/>
            </a:endParaRPr>
          </a:p>
        </p:txBody>
      </p:sp>
      <p:sp>
        <p:nvSpPr>
          <p:cNvPr id="144" name="Google Shape;144;p21"/>
          <p:cNvSpPr txBox="1">
            <a:spLocks noGrp="1"/>
          </p:cNvSpPr>
          <p:nvPr>
            <p:ph type="body" idx="1"/>
          </p:nvPr>
        </p:nvSpPr>
        <p:spPr>
          <a:xfrm>
            <a:off x="227075" y="882739"/>
            <a:ext cx="8680500" cy="4174077"/>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Font typeface="Arial"/>
              <a:buChar char="●"/>
            </a:pPr>
            <a:r>
              <a:rPr lang="es-ES" sz="2000" b="1" dirty="0">
                <a:latin typeface="Arial"/>
                <a:ea typeface="Arial"/>
                <a:cs typeface="Arial"/>
                <a:sym typeface="Arial"/>
              </a:rPr>
              <a:t>El RICA, no un programa o una clase es un </a:t>
            </a:r>
            <a:r>
              <a:rPr lang="es-ES" sz="2000" b="1" u="sng" dirty="0">
                <a:effectLst>
                  <a:outerShdw blurRad="38100" dist="38100" dir="2700000" algn="tl">
                    <a:srgbClr val="000000">
                      <a:alpha val="43137"/>
                    </a:srgbClr>
                  </a:outerShdw>
                </a:effectLst>
                <a:latin typeface="Arial"/>
                <a:ea typeface="Arial"/>
                <a:cs typeface="Arial"/>
                <a:sym typeface="Arial"/>
              </a:rPr>
              <a:t>PROCESO</a:t>
            </a:r>
            <a:r>
              <a:rPr lang="es-ES" sz="2000" b="1" dirty="0">
                <a:latin typeface="Arial"/>
                <a:ea typeface="Arial"/>
                <a:cs typeface="Arial"/>
                <a:sym typeface="Arial"/>
              </a:rPr>
              <a:t> con sesiones (no clases) de participación activa.</a:t>
            </a:r>
          </a:p>
          <a:p>
            <a:pPr marL="457200" lvl="0" indent="-355600" algn="l" rtl="0">
              <a:lnSpc>
                <a:spcPct val="115000"/>
              </a:lnSpc>
              <a:spcBef>
                <a:spcPts val="1200"/>
              </a:spcBef>
              <a:spcAft>
                <a:spcPts val="0"/>
              </a:spcAft>
              <a:buSzPts val="2000"/>
              <a:buFont typeface="Arial"/>
              <a:buChar char="●"/>
            </a:pPr>
            <a:r>
              <a:rPr lang="es-ES" sz="2000" b="1" u="sng" dirty="0">
                <a:effectLst>
                  <a:outerShdw blurRad="38100" dist="38100" dir="2700000" algn="tl">
                    <a:srgbClr val="000000">
                      <a:alpha val="43137"/>
                    </a:srgbClr>
                  </a:outerShdw>
                </a:effectLst>
                <a:latin typeface="Arial"/>
                <a:ea typeface="Arial"/>
                <a:cs typeface="Arial"/>
                <a:sym typeface="Arial"/>
              </a:rPr>
              <a:t>Catequista, Facilitador o Líder</a:t>
            </a:r>
            <a:r>
              <a:rPr lang="es-ES" sz="2000" b="1" dirty="0">
                <a:latin typeface="Arial"/>
                <a:ea typeface="Arial"/>
                <a:cs typeface="Arial"/>
                <a:sym typeface="Arial"/>
              </a:rPr>
              <a:t>; no maestro o instructor.</a:t>
            </a:r>
          </a:p>
          <a:p>
            <a:pPr marL="457200" lvl="0" indent="-355600" algn="l" rtl="0">
              <a:lnSpc>
                <a:spcPct val="115000"/>
              </a:lnSpc>
              <a:spcBef>
                <a:spcPts val="1200"/>
              </a:spcBef>
              <a:spcAft>
                <a:spcPts val="0"/>
              </a:spcAft>
              <a:buSzPts val="2000"/>
              <a:buFont typeface="Arial"/>
              <a:buChar char="●"/>
            </a:pPr>
            <a:r>
              <a:rPr lang="es-ES" sz="2000" b="1" dirty="0">
                <a:latin typeface="Arial"/>
                <a:ea typeface="Arial"/>
                <a:cs typeface="Arial"/>
                <a:sym typeface="Arial"/>
              </a:rPr>
              <a:t>El </a:t>
            </a:r>
            <a:r>
              <a:rPr lang="es-ES" sz="2000" b="1" u="sng" dirty="0">
                <a:effectLst>
                  <a:outerShdw blurRad="38100" dist="38100" dir="2700000" algn="tl">
                    <a:srgbClr val="000000">
                      <a:alpha val="43137"/>
                    </a:srgbClr>
                  </a:outerShdw>
                </a:effectLst>
                <a:latin typeface="Arial"/>
                <a:ea typeface="Arial"/>
                <a:cs typeface="Arial"/>
                <a:sym typeface="Arial"/>
              </a:rPr>
              <a:t>Grupo</a:t>
            </a:r>
            <a:r>
              <a:rPr lang="es-ES" sz="2000" b="1" dirty="0">
                <a:latin typeface="Arial"/>
                <a:ea typeface="Arial"/>
                <a:cs typeface="Arial"/>
                <a:sym typeface="Arial"/>
              </a:rPr>
              <a:t>, de participantes; no de estudiantes, no es una clase.</a:t>
            </a:r>
          </a:p>
          <a:p>
            <a:pPr marL="457200" lvl="0" indent="-355600" algn="l" rtl="0">
              <a:lnSpc>
                <a:spcPct val="115000"/>
              </a:lnSpc>
              <a:spcBef>
                <a:spcPts val="1200"/>
              </a:spcBef>
              <a:spcAft>
                <a:spcPts val="0"/>
              </a:spcAft>
              <a:buSzPts val="2000"/>
              <a:buFont typeface="Arial"/>
              <a:buChar char="●"/>
            </a:pPr>
            <a:r>
              <a:rPr lang="es-ES" sz="2000" b="1" u="sng" dirty="0">
                <a:effectLst>
                  <a:outerShdw blurRad="38100" dist="38100" dir="2700000" algn="tl">
                    <a:srgbClr val="000000">
                      <a:alpha val="43137"/>
                    </a:srgbClr>
                  </a:outerShdw>
                </a:effectLst>
                <a:latin typeface="Arial"/>
                <a:ea typeface="Arial"/>
                <a:cs typeface="Arial"/>
                <a:sym typeface="Arial"/>
              </a:rPr>
              <a:t>Unirse o entrar</a:t>
            </a:r>
            <a:r>
              <a:rPr lang="es-ES" sz="2000" b="1" dirty="0">
                <a:latin typeface="Arial"/>
                <a:ea typeface="Arial"/>
                <a:cs typeface="Arial"/>
                <a:sym typeface="Arial"/>
              </a:rPr>
              <a:t>, no arrancar ni terminar.</a:t>
            </a:r>
          </a:p>
          <a:p>
            <a:pPr lvl="0" indent="-355600">
              <a:spcBef>
                <a:spcPts val="1200"/>
              </a:spcBef>
              <a:buSzPts val="2000"/>
              <a:buFont typeface="Arial"/>
              <a:buChar char="●"/>
            </a:pPr>
            <a:r>
              <a:rPr lang="es-ES" sz="2000" b="1" dirty="0">
                <a:latin typeface="Arial"/>
                <a:ea typeface="Arial"/>
                <a:cs typeface="Arial"/>
                <a:sym typeface="Arial"/>
              </a:rPr>
              <a:t>Continuar el viaje con Cristo, un camino que no termina nunca, es un camino espiritual de acompañamiento continuo, no un determinado numero de clases.</a:t>
            </a:r>
            <a:endParaRPr sz="1900" dirty="0">
              <a:latin typeface="Arial"/>
              <a:ea typeface="Arial"/>
              <a:cs typeface="Arial"/>
              <a:sym typeface="Arial"/>
            </a:endParaRPr>
          </a:p>
        </p:txBody>
      </p:sp>
      <p:sp>
        <p:nvSpPr>
          <p:cNvPr id="145" name="Google Shape;14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362975" y="272350"/>
            <a:ext cx="84693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ES" sz="3311" dirty="0">
                <a:latin typeface="Arial"/>
                <a:ea typeface="Arial"/>
                <a:cs typeface="Arial"/>
                <a:sym typeface="Arial"/>
              </a:rPr>
              <a:t>Empiece por algún lado. . . . ¡</a:t>
            </a:r>
            <a:r>
              <a:rPr lang="es-ES" sz="3311" dirty="0" err="1">
                <a:latin typeface="Arial"/>
                <a:ea typeface="Arial"/>
                <a:cs typeface="Arial"/>
                <a:sym typeface="Arial"/>
              </a:rPr>
              <a:t>Hagalo</a:t>
            </a:r>
            <a:r>
              <a:rPr lang="es-ES" sz="3311" dirty="0">
                <a:latin typeface="Arial"/>
                <a:ea typeface="Arial"/>
                <a:cs typeface="Arial"/>
                <a:sym typeface="Arial"/>
              </a:rPr>
              <a:t>!</a:t>
            </a:r>
            <a:endParaRPr sz="3311" i="1" dirty="0">
              <a:latin typeface="Arial"/>
              <a:ea typeface="Arial"/>
              <a:cs typeface="Arial"/>
              <a:sym typeface="Arial"/>
            </a:endParaRPr>
          </a:p>
        </p:txBody>
      </p:sp>
      <p:sp>
        <p:nvSpPr>
          <p:cNvPr id="151" name="Google Shape;151;p22"/>
          <p:cNvSpPr txBox="1">
            <a:spLocks noGrp="1"/>
          </p:cNvSpPr>
          <p:nvPr>
            <p:ph type="body" idx="1"/>
          </p:nvPr>
        </p:nvSpPr>
        <p:spPr>
          <a:xfrm>
            <a:off x="122842" y="1050325"/>
            <a:ext cx="9021158" cy="39000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¡Tome su tiempo!</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Comience con cambios simples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Pasar al Leccionario/catequesis basada en la liturgia</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Despedida de la asamblea dominical después de la Liturgia de la Palabra: </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Combinar; ‘Discernimiento de la Palabra’ con una sesión Catequética</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Transición a “todo el año” por etapas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Agregue un periodo de “Preguntas“ en cada sesión, para estar listo cuando lleguen nuevos participantes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Mantenga el “Catecumenado” durante la primavera/verano/otoño</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La forma en que comenzaron estos presentadores:</a:t>
            </a:r>
          </a:p>
          <a:p>
            <a:pPr marL="457200" lvl="0" indent="-361950" algn="l" rtl="0">
              <a:lnSpc>
                <a:spcPct val="100000"/>
              </a:lnSpc>
              <a:spcBef>
                <a:spcPts val="0"/>
              </a:spcBef>
              <a:spcAft>
                <a:spcPts val="0"/>
              </a:spcAft>
              <a:buSzPts val="2100"/>
              <a:buFont typeface="Arial"/>
              <a:buChar char="●"/>
            </a:pPr>
            <a:r>
              <a:rPr lang="es-ES" sz="2100" dirty="0">
                <a:latin typeface="Arial"/>
                <a:ea typeface="Arial"/>
                <a:cs typeface="Arial"/>
                <a:sym typeface="Arial"/>
              </a:rPr>
              <a:t>3 Etapas. . . . 3 ambientes. . . . 3 equipos</a:t>
            </a:r>
            <a:endParaRPr dirty="0">
              <a:latin typeface="Arial"/>
              <a:ea typeface="Arial"/>
              <a:cs typeface="Arial"/>
              <a:sym typeface="Arial"/>
            </a:endParaRPr>
          </a:p>
          <a:p>
            <a:pPr marL="457200" lvl="0" indent="0" algn="l" rtl="0">
              <a:lnSpc>
                <a:spcPct val="105000"/>
              </a:lnSpc>
              <a:spcBef>
                <a:spcPts val="1200"/>
              </a:spcBef>
              <a:spcAft>
                <a:spcPts val="0"/>
              </a:spcAft>
              <a:buNone/>
            </a:pPr>
            <a:endParaRPr sz="1595" dirty="0">
              <a:latin typeface="Arial"/>
              <a:ea typeface="Arial"/>
              <a:cs typeface="Arial"/>
              <a:sym typeface="Arial"/>
            </a:endParaRPr>
          </a:p>
          <a:p>
            <a:pPr marL="0" lvl="0" indent="0" algn="l" rtl="0">
              <a:lnSpc>
                <a:spcPct val="105000"/>
              </a:lnSpc>
              <a:spcBef>
                <a:spcPts val="1200"/>
              </a:spcBef>
              <a:spcAft>
                <a:spcPts val="0"/>
              </a:spcAft>
              <a:buSzPts val="852"/>
              <a:buNone/>
            </a:pPr>
            <a:endParaRPr sz="1595" dirty="0"/>
          </a:p>
          <a:p>
            <a:pPr marL="0" lvl="0" indent="0" algn="l" rtl="0">
              <a:lnSpc>
                <a:spcPct val="105000"/>
              </a:lnSpc>
              <a:spcBef>
                <a:spcPts val="1200"/>
              </a:spcBef>
              <a:spcAft>
                <a:spcPts val="1200"/>
              </a:spcAft>
              <a:buSzPts val="852"/>
              <a:buNone/>
            </a:pPr>
            <a:endParaRPr sz="1395" dirty="0"/>
          </a:p>
        </p:txBody>
      </p:sp>
      <p:sp>
        <p:nvSpPr>
          <p:cNvPr id="152" name="Google Shape;15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Arial"/>
                <a:ea typeface="Arial"/>
                <a:cs typeface="Arial"/>
                <a:sym typeface="Arial"/>
              </a:rPr>
              <a:t>Etapas del Proceso del RICA</a:t>
            </a:r>
            <a:endParaRPr dirty="0">
              <a:latin typeface="Arial"/>
              <a:ea typeface="Arial"/>
              <a:cs typeface="Arial"/>
              <a:sym typeface="Arial"/>
            </a:endParaRPr>
          </a:p>
        </p:txBody>
      </p:sp>
      <p:sp>
        <p:nvSpPr>
          <p:cNvPr id="2" name="Marcador de texto 1">
            <a:extLst>
              <a:ext uri="{FF2B5EF4-FFF2-40B4-BE49-F238E27FC236}">
                <a16:creationId xmlns:a16="http://schemas.microsoft.com/office/drawing/2014/main" id="{0D7C6C3F-B38F-235F-696E-D92F6D46AA6C}"/>
              </a:ext>
            </a:extLst>
          </p:cNvPr>
          <p:cNvSpPr>
            <a:spLocks noGrp="1"/>
          </p:cNvSpPr>
          <p:nvPr>
            <p:ph type="body" idx="1"/>
          </p:nvPr>
        </p:nvSpPr>
        <p:spPr>
          <a:xfrm>
            <a:off x="-140164" y="1417950"/>
            <a:ext cx="4912398" cy="3150900"/>
          </a:xfrm>
        </p:spPr>
        <p:txBody>
          <a:bodyPr>
            <a:normAutofit lnSpcReduction="10000"/>
          </a:bodyPr>
          <a:lstStyle/>
          <a:p>
            <a:r>
              <a:rPr lang="es-MX" sz="2000" dirty="0"/>
              <a:t>El Rito de Iniciación Cristiana para Adultos (Incluyendo niños mayores de 7 años); es una “Jornada de Fe, que debe tomar el tiempo que sea necesario”, para:</a:t>
            </a:r>
          </a:p>
          <a:p>
            <a:r>
              <a:rPr lang="es-MX" sz="2000" b="1" dirty="0">
                <a:effectLst>
                  <a:outerShdw blurRad="38100" dist="38100" dir="2700000" algn="tl">
                    <a:srgbClr val="000000">
                      <a:alpha val="43137"/>
                    </a:srgbClr>
                  </a:outerShdw>
                </a:effectLst>
              </a:rPr>
              <a:t>Creer – Celebrar – Vivir – Orar/comunicar</a:t>
            </a:r>
            <a:r>
              <a:rPr lang="es-MX" sz="2000" dirty="0"/>
              <a:t>; la </a:t>
            </a:r>
            <a:r>
              <a:rPr lang="es-MX" sz="2000" b="1" u="sng" dirty="0">
                <a:effectLst>
                  <a:outerShdw blurRad="38100" dist="38100" dir="2700000" algn="tl">
                    <a:srgbClr val="000000">
                      <a:alpha val="43137"/>
                    </a:srgbClr>
                  </a:outerShdw>
                </a:effectLst>
              </a:rPr>
              <a:t>FE.                           </a:t>
            </a:r>
            <a:r>
              <a:rPr lang="es-MX" sz="2000" dirty="0">
                <a:effectLst>
                  <a:outerShdw blurRad="38100" dist="38100" dir="2700000" algn="tl">
                    <a:srgbClr val="000000">
                      <a:alpha val="43137"/>
                    </a:srgbClr>
                  </a:outerShdw>
                </a:effectLst>
              </a:rPr>
              <a:t>(4 Pilares de Nuestro Catecismo Católico)</a:t>
            </a:r>
          </a:p>
        </p:txBody>
      </p:sp>
      <p:sp>
        <p:nvSpPr>
          <p:cNvPr id="3" name="Marcador de texto 2">
            <a:extLst>
              <a:ext uri="{FF2B5EF4-FFF2-40B4-BE49-F238E27FC236}">
                <a16:creationId xmlns:a16="http://schemas.microsoft.com/office/drawing/2014/main" id="{704CE327-3112-893D-8103-72FE1088DA85}"/>
              </a:ext>
            </a:extLst>
          </p:cNvPr>
          <p:cNvSpPr>
            <a:spLocks noGrp="1"/>
          </p:cNvSpPr>
          <p:nvPr>
            <p:ph type="body" idx="2"/>
          </p:nvPr>
        </p:nvSpPr>
        <p:spPr>
          <a:xfrm>
            <a:off x="4451860" y="1417950"/>
            <a:ext cx="4692140" cy="3150900"/>
          </a:xfrm>
        </p:spPr>
        <p:txBody>
          <a:bodyPr>
            <a:normAutofit/>
          </a:bodyPr>
          <a:lstStyle/>
          <a:p>
            <a:r>
              <a:rPr lang="es-MX" sz="2000" dirty="0"/>
              <a:t>Etapa de búsqueda/preguntas, </a:t>
            </a:r>
            <a:r>
              <a:rPr lang="es-MX" sz="2000" b="1" u="sng" dirty="0">
                <a:effectLst>
                  <a:outerShdw blurRad="38100" dist="38100" dir="2700000" algn="tl">
                    <a:srgbClr val="000000">
                      <a:alpha val="43137"/>
                    </a:srgbClr>
                  </a:outerShdw>
                </a:effectLst>
              </a:rPr>
              <a:t>Precatecumenado</a:t>
            </a:r>
            <a:r>
              <a:rPr lang="es-MX" sz="2000" dirty="0"/>
              <a:t>  (Evangelización - Kerigma)</a:t>
            </a:r>
          </a:p>
          <a:p>
            <a:r>
              <a:rPr lang="es-MX" sz="2000" dirty="0"/>
              <a:t>Etapa de </a:t>
            </a:r>
            <a:r>
              <a:rPr lang="es-MX" sz="2000" b="1" u="sng" dirty="0">
                <a:effectLst>
                  <a:outerShdw blurRad="38100" dist="38100" dir="2700000" algn="tl">
                    <a:srgbClr val="000000">
                      <a:alpha val="43137"/>
                    </a:srgbClr>
                  </a:outerShdw>
                </a:effectLst>
              </a:rPr>
              <a:t>Catecumenado</a:t>
            </a:r>
            <a:r>
              <a:rPr lang="es-MX" sz="2000" b="1" dirty="0">
                <a:effectLst>
                  <a:outerShdw blurRad="38100" dist="38100" dir="2700000" algn="tl">
                    <a:srgbClr val="000000">
                      <a:alpha val="43137"/>
                    </a:srgbClr>
                  </a:outerShdw>
                </a:effectLst>
              </a:rPr>
              <a:t> </a:t>
            </a:r>
            <a:r>
              <a:rPr lang="es-MX" sz="2000" dirty="0"/>
              <a:t>(Catequesis)</a:t>
            </a:r>
          </a:p>
          <a:p>
            <a:r>
              <a:rPr lang="es-MX" sz="2000" dirty="0"/>
              <a:t>Etapa de </a:t>
            </a:r>
            <a:r>
              <a:rPr lang="es-MX" sz="2000" b="1" u="sng" dirty="0">
                <a:effectLst>
                  <a:outerShdw blurRad="38100" dist="38100" dir="2700000" algn="tl">
                    <a:srgbClr val="000000">
                      <a:alpha val="43137"/>
                    </a:srgbClr>
                  </a:outerShdw>
                </a:effectLst>
              </a:rPr>
              <a:t>Purificación e Iluminación</a:t>
            </a:r>
          </a:p>
          <a:p>
            <a:r>
              <a:rPr lang="es-MX" sz="2000" dirty="0"/>
              <a:t>Etapa de </a:t>
            </a:r>
            <a:r>
              <a:rPr lang="es-MX" sz="2000" b="1" u="sng" dirty="0">
                <a:effectLst>
                  <a:outerShdw blurRad="38100" dist="38100" dir="2700000" algn="tl">
                    <a:srgbClr val="000000">
                      <a:alpha val="43137"/>
                    </a:srgbClr>
                  </a:outerShdw>
                </a:effectLst>
              </a:rPr>
              <a:t>Mistagógia</a:t>
            </a:r>
          </a:p>
        </p:txBody>
      </p:sp>
      <p:sp>
        <p:nvSpPr>
          <p:cNvPr id="158" name="Google Shape;158;p2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13336605"/>
      </p:ext>
    </p:extLst>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3011</Words>
  <Application>Microsoft Office PowerPoint</Application>
  <PresentationFormat>Presentación en pantalla (16:9)</PresentationFormat>
  <Paragraphs>316</Paragraphs>
  <Slides>29</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Playfair Display</vt:lpstr>
      <vt:lpstr>Arial</vt:lpstr>
      <vt:lpstr>Lato</vt:lpstr>
      <vt:lpstr>Wingdings</vt:lpstr>
      <vt:lpstr>Blue &amp; Gold</vt:lpstr>
      <vt:lpstr>Presentación de PowerPoint</vt:lpstr>
      <vt:lpstr>Oracion:  Bendicion por el camino de Emaus </vt:lpstr>
      <vt:lpstr>Base para el catecumenado “durante todo el año”</vt:lpstr>
      <vt:lpstr>Porque es importante</vt:lpstr>
      <vt:lpstr>¿Cómo llegamos a esto? . . . Antecedentes</vt:lpstr>
      <vt:lpstr>Preparando al equipo de RICA para su adopcion</vt:lpstr>
      <vt:lpstr>Terminos y lenguaje para este modelo catecumenal </vt:lpstr>
      <vt:lpstr>Empiece por algún lado. . . . ¡Hagalo!</vt:lpstr>
      <vt:lpstr>Etapas del Proceso del RICA</vt:lpstr>
      <vt:lpstr>Presentación de PowerPoint</vt:lpstr>
      <vt:lpstr>PREGUNTAS/PRECATECUMENADO</vt:lpstr>
      <vt:lpstr>Precatecumenado: La Evangelización</vt:lpstr>
      <vt:lpstr>CATECUMENADO</vt:lpstr>
      <vt:lpstr>Temas de Catequesis</vt:lpstr>
      <vt:lpstr>La Fe y los Sacramentos</vt:lpstr>
      <vt:lpstr>PURIFICACION E ILUMINACION</vt:lpstr>
      <vt:lpstr>Temas</vt:lpstr>
      <vt:lpstr>MISTAGOGIA;  Conocimiento y testimonio del Misterio</vt:lpstr>
      <vt:lpstr>Equipo pequeño o sin equipo, cómo pasar al modelo para todo el año </vt:lpstr>
      <vt:lpstr>Parece difícil o complicado, PERO. . .                         ¡¡Vale la pena!!</vt:lpstr>
      <vt:lpstr>¿Cuáles son TUS miedos/preocupaciones para cambiar o establecer el modelo de RICA durante todo el año/continuo?</vt:lpstr>
      <vt:lpstr>Resumiendo sus inquietudes</vt:lpstr>
      <vt:lpstr>Recursos para RICA para el Proceso con el modelo durante todo año/continuo</vt:lpstr>
      <vt:lpstr>TeamRCIA:  Year-Round Articles</vt:lpstr>
      <vt:lpstr>¿Comentarios, preguntas?</vt:lpstr>
      <vt:lpstr>Forum de RICA – Siguiente Taller de Iniciacion </vt:lpstr>
      <vt:lpstr>Taller de Iniciacion de Otoño 2023</vt:lpstr>
      <vt:lpstr>Oración </vt:lpstr>
      <vt:lpstr>RCIA Stages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 Hornback</dc:creator>
  <cp:lastModifiedBy>adolfo Trana</cp:lastModifiedBy>
  <cp:revision>5</cp:revision>
  <dcterms:modified xsi:type="dcterms:W3CDTF">2023-11-11T22:10:38Z</dcterms:modified>
</cp:coreProperties>
</file>