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1"/>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5782"/>
  </p:normalViewPr>
  <p:slideViewPr>
    <p:cSldViewPr snapToGrid="0">
      <p:cViewPr varScale="1">
        <p:scale>
          <a:sx n="95" d="100"/>
          <a:sy n="95" d="100"/>
        </p:scale>
        <p:origin x="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F9DC1-5F82-0346-865E-139A3FF19496}"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6F1BD-EC77-6B43-86A2-1CD87E5F8F65}" type="slidenum">
              <a:rPr lang="en-US" smtClean="0"/>
              <a:t>‹#›</a:t>
            </a:fld>
            <a:endParaRPr lang="en-US"/>
          </a:p>
        </p:txBody>
      </p:sp>
    </p:spTree>
    <p:extLst>
      <p:ext uri="{BB962C8B-B14F-4D97-AF65-F5344CB8AC3E}">
        <p14:creationId xmlns:p14="http://schemas.microsoft.com/office/powerpoint/2010/main" val="211579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4</a:t>
            </a:fld>
            <a:endParaRPr lang="en-US"/>
          </a:p>
        </p:txBody>
      </p:sp>
    </p:spTree>
    <p:extLst>
      <p:ext uri="{BB962C8B-B14F-4D97-AF65-F5344CB8AC3E}">
        <p14:creationId xmlns:p14="http://schemas.microsoft.com/office/powerpoint/2010/main" val="272338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18</a:t>
            </a:fld>
            <a:endParaRPr lang="en-US"/>
          </a:p>
        </p:txBody>
      </p:sp>
    </p:spTree>
    <p:extLst>
      <p:ext uri="{BB962C8B-B14F-4D97-AF65-F5344CB8AC3E}">
        <p14:creationId xmlns:p14="http://schemas.microsoft.com/office/powerpoint/2010/main" val="285815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25</a:t>
            </a:fld>
            <a:endParaRPr lang="en-US"/>
          </a:p>
        </p:txBody>
      </p:sp>
    </p:spTree>
    <p:extLst>
      <p:ext uri="{BB962C8B-B14F-4D97-AF65-F5344CB8AC3E}">
        <p14:creationId xmlns:p14="http://schemas.microsoft.com/office/powerpoint/2010/main" val="258072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26</a:t>
            </a:fld>
            <a:endParaRPr lang="en-US"/>
          </a:p>
        </p:txBody>
      </p:sp>
    </p:spTree>
    <p:extLst>
      <p:ext uri="{BB962C8B-B14F-4D97-AF65-F5344CB8AC3E}">
        <p14:creationId xmlns:p14="http://schemas.microsoft.com/office/powerpoint/2010/main" val="371577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27</a:t>
            </a:fld>
            <a:endParaRPr lang="en-US"/>
          </a:p>
        </p:txBody>
      </p:sp>
    </p:spTree>
    <p:extLst>
      <p:ext uri="{BB962C8B-B14F-4D97-AF65-F5344CB8AC3E}">
        <p14:creationId xmlns:p14="http://schemas.microsoft.com/office/powerpoint/2010/main" val="399036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28</a:t>
            </a:fld>
            <a:endParaRPr lang="en-US"/>
          </a:p>
        </p:txBody>
      </p:sp>
    </p:spTree>
    <p:extLst>
      <p:ext uri="{BB962C8B-B14F-4D97-AF65-F5344CB8AC3E}">
        <p14:creationId xmlns:p14="http://schemas.microsoft.com/office/powerpoint/2010/main" val="56510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29</a:t>
            </a:fld>
            <a:endParaRPr lang="en-US"/>
          </a:p>
        </p:txBody>
      </p:sp>
    </p:spTree>
    <p:extLst>
      <p:ext uri="{BB962C8B-B14F-4D97-AF65-F5344CB8AC3E}">
        <p14:creationId xmlns:p14="http://schemas.microsoft.com/office/powerpoint/2010/main" val="390973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0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39255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23685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6896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1001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6274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9196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4181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08314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5138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7/12/23</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169108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7/12/23</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88058463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1267074" y="1181101"/>
            <a:ext cx="7815142" cy="2481974"/>
          </a:xfrm>
        </p:spPr>
        <p:txBody>
          <a:bodyPr>
            <a:normAutofit/>
          </a:bodyPr>
          <a:lstStyle/>
          <a:p>
            <a:r>
              <a:rPr lang="en-US" dirty="0"/>
              <a:t>How to read</a:t>
            </a:r>
            <a:br>
              <a:rPr lang="en-US" dirty="0"/>
            </a:br>
            <a:r>
              <a:rPr lang="en-US" dirty="0"/>
              <a:t> the Rite</a:t>
            </a:r>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843689" y="518140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426" y="1849051"/>
            <a:ext cx="3111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7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426" y="1849051"/>
            <a:ext cx="3111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E8F009-D222-F3A8-27CF-E89C61345E7E}"/>
              </a:ext>
            </a:extLst>
          </p:cNvPr>
          <p:cNvSpPr txBox="1"/>
          <p:nvPr/>
        </p:nvSpPr>
        <p:spPr>
          <a:xfrm>
            <a:off x="1202796" y="502435"/>
            <a:ext cx="4720281" cy="4832092"/>
          </a:xfrm>
          <a:prstGeom prst="rect">
            <a:avLst/>
          </a:prstGeom>
          <a:noFill/>
        </p:spPr>
        <p:txBody>
          <a:bodyPr wrap="square" rtlCol="0">
            <a:spAutoFit/>
          </a:bodyPr>
          <a:lstStyle/>
          <a:p>
            <a:r>
              <a:rPr lang="en-US" sz="2800" i="1" dirty="0" err="1">
                <a:latin typeface="Book Antiqua" panose="02040602050305030304" pitchFamily="18" charset="0"/>
              </a:rPr>
              <a:t>Praenotanda</a:t>
            </a:r>
            <a:r>
              <a:rPr lang="en-US" dirty="0">
                <a:latin typeface="Book Antiqua" panose="02040602050305030304" pitchFamily="18" charset="0"/>
              </a:rPr>
              <a:t>   - </a:t>
            </a:r>
            <a:r>
              <a:rPr lang="en-US" sz="2800" dirty="0">
                <a:latin typeface="Book Antiqua" panose="02040602050305030304" pitchFamily="18" charset="0"/>
              </a:rPr>
              <a:t>Introduction</a:t>
            </a:r>
          </a:p>
          <a:p>
            <a:endParaRPr lang="en-US" sz="2800" dirty="0">
              <a:latin typeface="Book Antiqua" panose="02040602050305030304" pitchFamily="18" charset="0"/>
            </a:endParaRPr>
          </a:p>
          <a:p>
            <a:r>
              <a:rPr lang="en-US" sz="2800" dirty="0">
                <a:latin typeface="Book Antiqua" panose="02040602050305030304" pitchFamily="18" charset="0"/>
              </a:rPr>
              <a:t>Texts that give the pastoral</a:t>
            </a:r>
          </a:p>
          <a:p>
            <a:r>
              <a:rPr lang="en-US" sz="2800" dirty="0">
                <a:latin typeface="Book Antiqua" panose="02040602050305030304" pitchFamily="18" charset="0"/>
              </a:rPr>
              <a:t>and theological meaning</a:t>
            </a:r>
          </a:p>
          <a:p>
            <a:r>
              <a:rPr lang="en-US" sz="2800" dirty="0">
                <a:latin typeface="Book Antiqua" panose="02040602050305030304" pitchFamily="18" charset="0"/>
              </a:rPr>
              <a:t>of the rites.</a:t>
            </a:r>
          </a:p>
          <a:p>
            <a:endParaRPr lang="en-US" sz="2800" dirty="0">
              <a:latin typeface="Book Antiqua" panose="02040602050305030304" pitchFamily="18" charset="0"/>
            </a:endParaRPr>
          </a:p>
          <a:p>
            <a:r>
              <a:rPr lang="en-US" sz="2800" dirty="0">
                <a:latin typeface="Book Antiqua" panose="02040602050305030304" pitchFamily="18" charset="0"/>
              </a:rPr>
              <a:t>Tell what the Church is</a:t>
            </a:r>
          </a:p>
          <a:p>
            <a:r>
              <a:rPr lang="en-US" sz="2800" dirty="0">
                <a:latin typeface="Book Antiqua" panose="02040602050305030304" pitchFamily="18" charset="0"/>
              </a:rPr>
              <a:t>doing/intending with</a:t>
            </a:r>
          </a:p>
          <a:p>
            <a:r>
              <a:rPr lang="en-US" sz="2800" dirty="0">
                <a:latin typeface="Book Antiqua" panose="02040602050305030304" pitchFamily="18" charset="0"/>
              </a:rPr>
              <a:t>this rite.</a:t>
            </a:r>
          </a:p>
          <a:p>
            <a:endParaRPr lang="en-US" sz="2800" dirty="0">
              <a:latin typeface="Book Antiqua" panose="02040602050305030304" pitchFamily="18" charset="0"/>
            </a:endParaRPr>
          </a:p>
          <a:p>
            <a:endParaRPr lang="en-US" sz="2800" dirty="0">
              <a:latin typeface="Book Antiqua" panose="02040602050305030304" pitchFamily="18" charset="0"/>
            </a:endParaRPr>
          </a:p>
        </p:txBody>
      </p:sp>
    </p:spTree>
    <p:extLst>
      <p:ext uri="{BB962C8B-B14F-4D97-AF65-F5344CB8AC3E}">
        <p14:creationId xmlns:p14="http://schemas.microsoft.com/office/powerpoint/2010/main" val="402709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273" y="1004614"/>
            <a:ext cx="3111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E8F009-D222-F3A8-27CF-E89C61345E7E}"/>
              </a:ext>
            </a:extLst>
          </p:cNvPr>
          <p:cNvSpPr txBox="1"/>
          <p:nvPr/>
        </p:nvSpPr>
        <p:spPr>
          <a:xfrm>
            <a:off x="73572" y="502435"/>
            <a:ext cx="8303173" cy="5632311"/>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Introduction to the Rite of Christian Initiation of Adults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Paragraphs 1-35</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1.The rite of Christian initiation presented here is designed for adults who, after hearing the mystery of Christ proclaimed, consciously and freely seek the living God and enter the way of faith and conversion as the Holy Spirit opens their hearts.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4.The initiation of catechumens is a gradual process that takes place within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community of the faithful.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5.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rite of initiation is suited to a spiritual journey of adults that varies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the many forms of God’s grace, the free cooperation of the individuals, the action of the Church and the circumstances of time and place.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8.</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whole initiation must bear a markedly paschal character, since the Initiation of        Christians is the first sacramental sharing in Christ’s dying and Rising.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9.</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people of God, as represented by the local Church, should understand and show by their concern that the initiation of adults is the responsibility of all the baptized.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3961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273" y="1004614"/>
            <a:ext cx="3111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E8F009-D222-F3A8-27CF-E89C61345E7E}"/>
              </a:ext>
            </a:extLst>
          </p:cNvPr>
          <p:cNvSpPr txBox="1"/>
          <p:nvPr/>
        </p:nvSpPr>
        <p:spPr>
          <a:xfrm>
            <a:off x="73572" y="502435"/>
            <a:ext cx="8303173" cy="4431983"/>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41. The rite that is called the rite of acceptance into the order of catechumens is of utmost importance. Assembling publicly for the first time, the candidates (inquirers) who have completed the period of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precatechumenate</a:t>
            </a:r>
            <a:r>
              <a:rPr lang="en-US" sz="2400" dirty="0">
                <a:effectLst/>
                <a:latin typeface="Calibri" panose="020F0502020204030204" pitchFamily="34" charset="0"/>
                <a:ea typeface="Calibri" panose="020F0502020204030204" pitchFamily="34" charset="0"/>
                <a:cs typeface="Times New Roman" panose="02020603050405020304" pitchFamily="18" charset="0"/>
              </a:rPr>
              <a:t> declare their intention to the Church and the Church in turn, carrying out its apostolic mission, accepts them as persons who intend to become its members. God showers his grace on the candidates, since the celebration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manifests their desire publicly and marks their reception and first consecration by the Church.</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2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273" y="1004614"/>
            <a:ext cx="3111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E8F009-D222-F3A8-27CF-E89C61345E7E}"/>
              </a:ext>
            </a:extLst>
          </p:cNvPr>
          <p:cNvSpPr txBox="1"/>
          <p:nvPr/>
        </p:nvSpPr>
        <p:spPr>
          <a:xfrm>
            <a:off x="73572" y="502435"/>
            <a:ext cx="8303173" cy="5309146"/>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100" dirty="0">
                <a:effectLst/>
                <a:latin typeface="Calibri" panose="020F0502020204030204" pitchFamily="34" charset="0"/>
                <a:ea typeface="Calibri" panose="020F0502020204030204" pitchFamily="34" charset="0"/>
                <a:cs typeface="Times New Roman" panose="02020603050405020304" pitchFamily="18" charset="0"/>
              </a:rPr>
              <a:t>42. The prerequisite for making this first step is that the </a:t>
            </a:r>
            <a:r>
              <a:rPr lang="en-US"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beginnings</a:t>
            </a:r>
            <a:r>
              <a:rPr lang="en-US" sz="2100" dirty="0">
                <a:effectLst/>
                <a:latin typeface="Calibri" panose="020F0502020204030204" pitchFamily="34" charset="0"/>
                <a:ea typeface="Calibri" panose="020F0502020204030204" pitchFamily="34" charset="0"/>
                <a:cs typeface="Times New Roman" panose="02020603050405020304" pitchFamily="18" charset="0"/>
              </a:rPr>
              <a:t> of the spiritual life and the </a:t>
            </a:r>
            <a:r>
              <a:rPr lang="en-US"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fundamentals</a:t>
            </a:r>
            <a:r>
              <a:rPr lang="en-US" sz="2100" b="1"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Calibri" panose="020F0502020204030204" pitchFamily="34" charset="0"/>
                <a:ea typeface="Calibri" panose="020F0502020204030204" pitchFamily="34" charset="0"/>
                <a:cs typeface="Times New Roman" panose="02020603050405020304" pitchFamily="18" charset="0"/>
              </a:rPr>
              <a:t>of Christian teaching have taken root in the candidates (inquirers). Thus there must be evidence of the </a:t>
            </a:r>
            <a:r>
              <a:rPr lang="en-US" sz="2100" b="1" dirty="0">
                <a:effectLst/>
                <a:latin typeface="Calibri" panose="020F0502020204030204" pitchFamily="34" charset="0"/>
                <a:ea typeface="Calibri" panose="020F0502020204030204" pitchFamily="34" charset="0"/>
                <a:cs typeface="Times New Roman" panose="02020603050405020304" pitchFamily="18" charset="0"/>
              </a:rPr>
              <a:t>first </a:t>
            </a:r>
            <a:r>
              <a:rPr lang="en-US" sz="2100" dirty="0">
                <a:effectLst/>
                <a:latin typeface="Calibri" panose="020F0502020204030204" pitchFamily="34" charset="0"/>
                <a:ea typeface="Calibri" panose="020F0502020204030204" pitchFamily="34" charset="0"/>
                <a:cs typeface="Times New Roman" panose="02020603050405020304" pitchFamily="18" charset="0"/>
              </a:rPr>
              <a:t>faith that was conceived during the period of evangelization and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precatechumenate</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of an </a:t>
            </a:r>
            <a:r>
              <a:rPr lang="en-US"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initial</a:t>
            </a:r>
            <a:r>
              <a:rPr lang="en-US" sz="2100" b="1"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Calibri" panose="020F0502020204030204" pitchFamily="34" charset="0"/>
                <a:ea typeface="Calibri" panose="020F0502020204030204" pitchFamily="34" charset="0"/>
                <a:cs typeface="Times New Roman" panose="02020603050405020304" pitchFamily="18" charset="0"/>
              </a:rPr>
              <a:t>conversion and </a:t>
            </a:r>
            <a:r>
              <a:rPr lang="en-US"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intention to change</a:t>
            </a:r>
            <a:r>
              <a:rPr lang="en-US" sz="2100" dirty="0">
                <a:effectLst/>
                <a:latin typeface="Calibri" panose="020F0502020204030204" pitchFamily="34" charset="0"/>
                <a:ea typeface="Calibri" panose="020F0502020204030204" pitchFamily="34" charset="0"/>
                <a:cs typeface="Times New Roman" panose="02020603050405020304" pitchFamily="18" charset="0"/>
              </a:rPr>
              <a:t> their lives and to enter into a relationship with God in Christ. Consequently, there must also be evidence of the </a:t>
            </a:r>
            <a:r>
              <a:rPr lang="en-US"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first</a:t>
            </a:r>
            <a:r>
              <a:rPr lang="en-US"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Calibri" panose="020F0502020204030204" pitchFamily="34" charset="0"/>
                <a:ea typeface="Calibri" panose="020F0502020204030204" pitchFamily="34" charset="0"/>
                <a:cs typeface="Times New Roman" panose="02020603050405020304" pitchFamily="18" charset="0"/>
              </a:rPr>
              <a:t>stirrings of repentance a </a:t>
            </a:r>
            <a:r>
              <a:rPr lang="en-US" sz="2100" b="1" dirty="0">
                <a:effectLst/>
                <a:latin typeface="Calibri" panose="020F0502020204030204" pitchFamily="34" charset="0"/>
                <a:ea typeface="Calibri" panose="020F0502020204030204" pitchFamily="34" charset="0"/>
                <a:cs typeface="Times New Roman" panose="02020603050405020304" pitchFamily="18" charset="0"/>
              </a:rPr>
              <a:t>start</a:t>
            </a:r>
            <a:r>
              <a:rPr lang="en-US" sz="2100" dirty="0">
                <a:effectLst/>
                <a:latin typeface="Calibri" panose="020F0502020204030204" pitchFamily="34" charset="0"/>
                <a:ea typeface="Calibri" panose="020F0502020204030204" pitchFamily="34" charset="0"/>
                <a:cs typeface="Times New Roman" panose="02020603050405020304" pitchFamily="18" charset="0"/>
              </a:rPr>
              <a:t> to the practice of calling upon God in prayer, a </a:t>
            </a:r>
            <a:r>
              <a:rPr lang="en-US"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sense</a:t>
            </a:r>
            <a:r>
              <a:rPr lang="en-US"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Calibri" panose="020F0502020204030204" pitchFamily="34" charset="0"/>
                <a:ea typeface="Calibri" panose="020F0502020204030204" pitchFamily="34" charset="0"/>
                <a:cs typeface="Times New Roman" panose="02020603050405020304" pitchFamily="18" charset="0"/>
              </a:rPr>
              <a:t>of the Church, and </a:t>
            </a:r>
            <a:r>
              <a:rPr lang="en-US"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a:t>
            </a:r>
            <a:r>
              <a:rPr lang="en-US" sz="2100" dirty="0">
                <a:effectLst/>
                <a:latin typeface="Calibri" panose="020F0502020204030204" pitchFamily="34" charset="0"/>
                <a:ea typeface="Calibri" panose="020F0502020204030204" pitchFamily="34" charset="0"/>
                <a:cs typeface="Times New Roman" panose="02020603050405020304" pitchFamily="18" charset="0"/>
              </a:rPr>
              <a:t> experience of the company and spirit of Christians through contact with a priest or with members of the community. The candidates </a:t>
            </a:r>
            <a:r>
              <a:rPr lang="en-US" sz="2100" dirty="0">
                <a:latin typeface="Calibri" panose="020F0502020204030204" pitchFamily="34" charset="0"/>
                <a:ea typeface="Calibri" panose="020F0502020204030204" pitchFamily="34" charset="0"/>
                <a:cs typeface="Times New Roman" panose="02020603050405020304" pitchFamily="18" charset="0"/>
              </a:rPr>
              <a:t>(inquirers) </a:t>
            </a:r>
            <a:r>
              <a:rPr lang="en-US" sz="2100" dirty="0">
                <a:effectLst/>
                <a:latin typeface="Calibri" panose="020F0502020204030204" pitchFamily="34" charset="0"/>
                <a:ea typeface="Calibri" panose="020F0502020204030204" pitchFamily="34" charset="0"/>
                <a:cs typeface="Times New Roman" panose="02020603050405020304" pitchFamily="18" charset="0"/>
              </a:rPr>
              <a:t>should also be instructed about the celebration of the liturgical rite of acceptance.</a:t>
            </a:r>
          </a:p>
          <a:p>
            <a:pPr marL="0" marR="0">
              <a:spcBef>
                <a:spcPts val="0"/>
              </a:spcBef>
              <a:spcAft>
                <a:spcPts val="0"/>
              </a:spcAft>
            </a:pPr>
            <a:endParaRPr lang="en-US"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88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273" y="1004614"/>
            <a:ext cx="3111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E8F009-D222-F3A8-27CF-E89C61345E7E}"/>
              </a:ext>
            </a:extLst>
          </p:cNvPr>
          <p:cNvSpPr txBox="1"/>
          <p:nvPr/>
        </p:nvSpPr>
        <p:spPr>
          <a:xfrm>
            <a:off x="73572" y="502435"/>
            <a:ext cx="8303173" cy="5863144"/>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44. The rite will take place on specified days during the year (see no. 18)</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are suited to local conditions.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#18. The following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should</a:t>
            </a:r>
            <a:r>
              <a:rPr lang="en-US" sz="1800" dirty="0">
                <a:effectLst/>
                <a:latin typeface="Calibri" panose="020F0502020204030204" pitchFamily="34" charset="0"/>
                <a:ea typeface="Calibri" panose="020F0502020204030204" pitchFamily="34" charset="0"/>
                <a:cs typeface="Times New Roman" panose="02020603050405020304" pitchFamily="18" charset="0"/>
              </a:rPr>
              <a:t> be noted about the time of celebrating the rite of acceptance into the order of catechumens.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should </a:t>
            </a:r>
            <a:r>
              <a:rPr lang="en-US" sz="1800" dirty="0">
                <a:effectLst/>
                <a:latin typeface="Calibri" panose="020F0502020204030204" pitchFamily="34" charset="0"/>
                <a:ea typeface="Calibri" panose="020F0502020204030204" pitchFamily="34" charset="0"/>
                <a:cs typeface="Times New Roman" panose="02020603050405020304" pitchFamily="18" charset="0"/>
              </a:rPr>
              <a:t>not be too early, but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should</a:t>
            </a:r>
            <a:r>
              <a:rPr lang="en-US" sz="1800" dirty="0">
                <a:effectLst/>
                <a:latin typeface="Calibri" panose="020F0502020204030204" pitchFamily="34" charset="0"/>
                <a:ea typeface="Calibri" panose="020F0502020204030204" pitchFamily="34" charset="0"/>
                <a:cs typeface="Times New Roman" panose="02020603050405020304" pitchFamily="18" charset="0"/>
              </a:rPr>
              <a:t> be delayed until the candidates (inquirers), according to their own dispositions and situation, have had sufficient time to conceive an initial faith and to show the first signs of conversion.</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places where the number of candidates (inquirers) is smaller than usual, the rite of acceptance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should</a:t>
            </a:r>
            <a:r>
              <a:rPr lang="en-US" sz="1800" dirty="0">
                <a:effectLst/>
                <a:latin typeface="Calibri" panose="020F0502020204030204" pitchFamily="34" charset="0"/>
                <a:ea typeface="Calibri" panose="020F0502020204030204" pitchFamily="34" charset="0"/>
                <a:cs typeface="Times New Roman" panose="02020603050405020304" pitchFamily="18" charset="0"/>
              </a:rPr>
              <a:t> be delayed until a group is formed that is sufficiently large for catechesis and the liturgical rites.</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Two dates in the year or three if necessary, are to be fixed as the usual times for carrying out this rite.</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 recommended but not required.</a:t>
            </a:r>
          </a:p>
          <a:p>
            <a:pPr marL="0" marR="0">
              <a:spcBef>
                <a:spcPts val="0"/>
              </a:spcBef>
              <a:spcAft>
                <a:spcPts val="0"/>
              </a:spcAft>
            </a:pPr>
            <a:endParaRPr lang="en-US"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99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273" y="1004614"/>
            <a:ext cx="3111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E8F009-D222-F3A8-27CF-E89C61345E7E}"/>
              </a:ext>
            </a:extLst>
          </p:cNvPr>
          <p:cNvSpPr txBox="1"/>
          <p:nvPr/>
        </p:nvSpPr>
        <p:spPr>
          <a:xfrm>
            <a:off x="73572" y="502435"/>
            <a:ext cx="8303173" cy="5201424"/>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p>
          <a:p>
            <a:pPr marL="0" marR="0">
              <a:spcBef>
                <a:spcPts val="0"/>
              </a:spcBef>
              <a:spcAft>
                <a:spcPts val="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44. Continued: The rite consists in the reception of the candidates  (inquirers), the celebration of the word of God, and the dismissal of the candidates (inquirers) celebration of the eucharist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may</a:t>
            </a:r>
            <a:r>
              <a:rPr lang="en-US" sz="2000" dirty="0">
                <a:effectLst/>
                <a:latin typeface="Calibri" panose="020F0502020204030204" pitchFamily="34" charset="0"/>
                <a:ea typeface="Calibri" panose="020F0502020204030204" pitchFamily="34" charset="0"/>
                <a:cs typeface="Times New Roman" panose="02020603050405020304" pitchFamily="18" charset="0"/>
              </a:rPr>
              <a:t> follow.</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45. It is desirable that the entire Christian community or some part of it, consisting of friends and acquaintances, catechists and priests, take an active part in the celebration. The presiding celebrant is a priest or a deacon. The sponsors should also attend in order to present to the Church the candidates (inquirers) they have brought.</a:t>
            </a:r>
          </a:p>
          <a:p>
            <a:pPr marL="0" marR="0">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May does not mean must.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4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73572" y="502435"/>
            <a:ext cx="8303173" cy="3354765"/>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p>
          <a:p>
            <a:pPr marL="0" marR="0">
              <a:spcBef>
                <a:spcPts val="0"/>
              </a:spcBef>
              <a:spcAft>
                <a:spcPts val="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48. The candidates (inquirers), their sponsors,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a group of the faithful</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gather outside the church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inside at the entrance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2400" dirty="0">
                <a:effectLst/>
                <a:latin typeface="Calibri" panose="020F0502020204030204" pitchFamily="34" charset="0"/>
                <a:ea typeface="Calibri" panose="020F0502020204030204" pitchFamily="34" charset="0"/>
                <a:cs typeface="Times New Roman" panose="02020603050405020304" pitchFamily="18" charset="0"/>
              </a:rPr>
              <a:t> elsewhere)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some other site suitable for this rite.</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38" name="Picture 2" descr="Introduction to the Rites of Initiation">
            <a:extLst>
              <a:ext uri="{FF2B5EF4-FFF2-40B4-BE49-F238E27FC236}">
                <a16:creationId xmlns:a16="http://schemas.microsoft.com/office/drawing/2014/main" id="{F190E8A8-C30B-1482-32FC-52712925E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428" y="1821665"/>
            <a:ext cx="41910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08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5433848" y="1819631"/>
            <a:ext cx="6684580" cy="5038369"/>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73572" y="502435"/>
            <a:ext cx="8303173" cy="3354765"/>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p>
          <a:p>
            <a:pPr marL="0" marR="0">
              <a:spcBef>
                <a:spcPts val="0"/>
              </a:spcBef>
              <a:spcAft>
                <a:spcPts val="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48. The candidates</a:t>
            </a:r>
            <a:r>
              <a:rPr lang="en-US" sz="2400" dirty="0">
                <a:latin typeface="Calibri" panose="020F0502020204030204" pitchFamily="34" charset="0"/>
                <a:ea typeface="Calibri" panose="020F0502020204030204" pitchFamily="34" charset="0"/>
                <a:cs typeface="Times New Roman" panose="02020603050405020304" pitchFamily="18" charset="0"/>
              </a:rPr>
              <a:t> (inquirers),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their sponsors,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a group of the faithful</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gather outside the church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inside at the entrance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2400" dirty="0">
                <a:effectLst/>
                <a:latin typeface="Calibri" panose="020F0502020204030204" pitchFamily="34" charset="0"/>
                <a:ea typeface="Calibri" panose="020F0502020204030204" pitchFamily="34" charset="0"/>
                <a:cs typeface="Times New Roman" panose="02020603050405020304" pitchFamily="18" charset="0"/>
              </a:rPr>
              <a:t> elsewhere)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some other site suitable for this rite.</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386" name="Picture 2" descr="Arch Door Open Way Stock Illustrations – 351 Arch Door Open Way Stock  Illustrations, Vectors &amp; Clipart - Dreamstime">
            <a:extLst>
              <a:ext uri="{FF2B5EF4-FFF2-40B4-BE49-F238E27FC236}">
                <a16:creationId xmlns:a16="http://schemas.microsoft.com/office/drawing/2014/main" id="{DC41FE0D-E68C-0937-5FCC-0A309C49D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759" y="3279228"/>
            <a:ext cx="3473668" cy="347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1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9385871" y="4742936"/>
            <a:ext cx="2806129" cy="2115064"/>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349624" y="322729"/>
            <a:ext cx="8607889" cy="4647426"/>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50. Unless the candidates (inquirers) are already known to all present, the celebrant asks for or calls out their given names. The candidates answer one by one, even if, because of a large number, the question is asked only once.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One of the following or something similar </a:t>
            </a:r>
            <a:r>
              <a:rPr lang="en-US" sz="2000" dirty="0">
                <a:effectLst/>
                <a:latin typeface="Calibri" panose="020F0502020204030204" pitchFamily="34" charset="0"/>
                <a:ea typeface="Calibri" panose="020F0502020204030204" pitchFamily="34" charset="0"/>
                <a:cs typeface="Times New Roman" panose="02020603050405020304" pitchFamily="18" charset="0"/>
              </a:rPr>
              <a:t>may be used.</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celebrant asks:</a:t>
            </a:r>
          </a:p>
          <a:p>
            <a:pPr marL="342900" marR="0" lvl="0" indent="-342900">
              <a:spcBef>
                <a:spcPts val="0"/>
              </a:spcBef>
              <a:spcAft>
                <a:spcPts val="0"/>
              </a:spcAft>
              <a:buFont typeface="+mj-lt"/>
              <a:buAutoNum type="alphaU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is your name?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Candidate: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Rite of Acceptance into the Order of Catechumens - YouTube">
            <a:extLst>
              <a:ext uri="{FF2B5EF4-FFF2-40B4-BE49-F238E27FC236}">
                <a16:creationId xmlns:a16="http://schemas.microsoft.com/office/drawing/2014/main" id="{15501F99-8CAF-086A-8F5D-2C6F52D56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618" y="2826060"/>
            <a:ext cx="6399632" cy="359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5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9385871" y="4742936"/>
            <a:ext cx="2806129" cy="2115064"/>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364223" y="257912"/>
            <a:ext cx="8303173" cy="7201972"/>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celebrant continues with the following questions for the individual candidates (inquirers)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there are a large number, for the candidates (inquirers) to answer as a group. The celebrant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may use other words than those provided</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asking the candidates (inquirers) about their intentions and may let them answer in their own words: for example, to the first question, “What do you ask of the Church of God?”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do you desire?”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what reason have you come?”, he may receive answers as “The grace of Christ”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 </a:t>
            </a:r>
            <a:r>
              <a:rPr lang="en-US" sz="1800" dirty="0">
                <a:effectLst/>
                <a:latin typeface="Calibri" panose="020F0502020204030204" pitchFamily="34" charset="0"/>
                <a:ea typeface="Calibri" panose="020F0502020204030204" pitchFamily="34" charset="0"/>
                <a:cs typeface="Times New Roman" panose="02020603050405020304" pitchFamily="18" charset="0"/>
              </a:rPr>
              <a:t>“Entrance into the Church”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“Eternal life”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or other suitable responses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celebrant then phrases his next question according to the answer received.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Celebrant: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 you ask of God’s Church?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Candidate: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Faith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Celebrant: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does faith offer you?</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Candidates: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Eternal life.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Rite of Acceptance into the Order of Catechumens - YouTube">
            <a:extLst>
              <a:ext uri="{FF2B5EF4-FFF2-40B4-BE49-F238E27FC236}">
                <a16:creationId xmlns:a16="http://schemas.microsoft.com/office/drawing/2014/main" id="{15501F99-8CAF-086A-8F5D-2C6F52D56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867" y="3226676"/>
            <a:ext cx="5570322" cy="313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0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798786"/>
            <a:ext cx="8798437" cy="4827315"/>
          </a:xfrm>
        </p:spPr>
        <p:txBody>
          <a:bodyPr>
            <a:normAutofit fontScale="90000"/>
          </a:bodyPr>
          <a:lstStyle/>
          <a:p>
            <a:r>
              <a:rPr lang="en-US" dirty="0"/>
              <a:t> </a:t>
            </a:r>
            <a:br>
              <a:rPr lang="en-US" dirty="0">
                <a:latin typeface="Book Antiqua" panose="02040602050305030304" pitchFamily="18" charset="0"/>
              </a:rPr>
            </a:br>
            <a:r>
              <a:rPr lang="en-US" sz="4000" dirty="0">
                <a:latin typeface="Book Antiqua" panose="02040602050305030304" pitchFamily="18" charset="0"/>
              </a:rPr>
              <a:t>WHAT IS A RITE?</a:t>
            </a:r>
            <a:br>
              <a:rPr lang="en-US" sz="4000" dirty="0">
                <a:latin typeface="Book Antiqua" panose="02040602050305030304" pitchFamily="18" charset="0"/>
              </a:rPr>
            </a:br>
            <a:br>
              <a:rPr lang="en-US" sz="4000" dirty="0">
                <a:latin typeface="Book Antiqua" panose="02040602050305030304" pitchFamily="18" charset="0"/>
              </a:rPr>
            </a:br>
            <a:r>
              <a:rPr lang="en-US" sz="4000" dirty="0">
                <a:latin typeface="Book Antiqua" panose="02040602050305030304" pitchFamily="18" charset="0"/>
              </a:rPr>
              <a:t>A symbolic action</a:t>
            </a:r>
            <a:br>
              <a:rPr lang="en-US" sz="4000" dirty="0">
                <a:latin typeface="Book Antiqua" panose="02040602050305030304" pitchFamily="18" charset="0"/>
              </a:rPr>
            </a:br>
            <a:r>
              <a:rPr lang="en-US" sz="4000" dirty="0">
                <a:latin typeface="Book Antiqua" panose="02040602050305030304" pitchFamily="18" charset="0"/>
              </a:rPr>
              <a:t>observed in a </a:t>
            </a:r>
            <a:br>
              <a:rPr lang="en-US" sz="4000" dirty="0">
                <a:latin typeface="Book Antiqua" panose="02040602050305030304" pitchFamily="18" charset="0"/>
              </a:rPr>
            </a:br>
            <a:r>
              <a:rPr lang="en-US" sz="4000" dirty="0">
                <a:latin typeface="Book Antiqua" panose="02040602050305030304" pitchFamily="18" charset="0"/>
              </a:rPr>
              <a:t>particular </a:t>
            </a:r>
            <a:br>
              <a:rPr lang="en-US" sz="4000" dirty="0">
                <a:latin typeface="Book Antiqua" panose="02040602050305030304" pitchFamily="18" charset="0"/>
              </a:rPr>
            </a:br>
            <a:r>
              <a:rPr lang="en-US" sz="4000" dirty="0">
                <a:latin typeface="Book Antiqua" panose="02040602050305030304" pitchFamily="18" charset="0"/>
              </a:rPr>
              <a:t>manner</a:t>
            </a: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426" y="1849051"/>
            <a:ext cx="3111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52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9385871" y="4742936"/>
            <a:ext cx="2806129" cy="2115064"/>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296988" y="190676"/>
            <a:ext cx="8303173" cy="7540526"/>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Acceptance Into the Order of Catechumens</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Principals for reading a rite: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Read the rite and ask:</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is the purpose of the rite?  </a:t>
            </a:r>
          </a:p>
          <a:p>
            <a:pPr marL="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What is the meaning of the rite?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did you learn about the rite that you didn’t know before?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did you notice?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Pick out </a:t>
            </a:r>
            <a:r>
              <a:rPr lang="en-US" sz="2000" dirty="0">
                <a:latin typeface="Calibri" panose="020F0502020204030204" pitchFamily="34" charset="0"/>
                <a:ea typeface="Calibri" panose="020F0502020204030204" pitchFamily="34" charset="0"/>
                <a:cs typeface="Times New Roman" panose="02020603050405020304" pitchFamily="18" charset="0"/>
              </a:rPr>
              <a:t>words like “may,” “should,” “or,” “something similar”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adaptations might you make that enhance the</a:t>
            </a:r>
          </a:p>
          <a:p>
            <a:pPr marL="0" marR="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purpose and the meaning of the rite?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(Placement? Dialogue?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doesn’t the rite talk about?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Rite of Acceptance into the Order of Catechumens - YouTube">
            <a:extLst>
              <a:ext uri="{FF2B5EF4-FFF2-40B4-BE49-F238E27FC236}">
                <a16:creationId xmlns:a16="http://schemas.microsoft.com/office/drawing/2014/main" id="{15501F99-8CAF-086A-8F5D-2C6F52D56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750" y="3716954"/>
            <a:ext cx="5570322" cy="313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61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5130850" y="1429407"/>
            <a:ext cx="7202303" cy="542859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296988" y="190676"/>
            <a:ext cx="8303173" cy="7171194"/>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Anointing of the Catechumens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98. During the period of the catechumenate, a rite of anointing the catechumens, through the use of the oil of catechumens,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may</a:t>
            </a:r>
            <a:r>
              <a:rPr lang="en-US" sz="1800" dirty="0">
                <a:effectLst/>
                <a:latin typeface="Calibri" panose="020F0502020204030204" pitchFamily="34" charset="0"/>
                <a:ea typeface="Calibri" panose="020F0502020204030204" pitchFamily="34" charset="0"/>
                <a:cs typeface="Times New Roman" panose="02020603050405020304" pitchFamily="18" charset="0"/>
              </a:rPr>
              <a:t> be celebrated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wherever this seems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beneficial or desirable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presiding celebrant for such a first anointing of the catechumens is a priest or deacon.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99. Care is to be taken that the catechumens understand the significance of the anointing with oil.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anointing with oil symbolizes their need for God’s help and strength so that, undeterred by the bonds of the past and overcoming the opposition of the devil they will forthrightly take the step of professing their faith and will hold fast to it unfalteringly throughout their lives.</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Picture 2" descr="A Ritual Journey: The Anointing of the Head and Senses in the Welcome Rite  – Forming Lutherans">
            <a:extLst>
              <a:ext uri="{FF2B5EF4-FFF2-40B4-BE49-F238E27FC236}">
                <a16:creationId xmlns:a16="http://schemas.microsoft.com/office/drawing/2014/main" id="{E65E4217-2263-2A4D-C16D-E3ACA71AF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560" y="4036796"/>
            <a:ext cx="4597440" cy="278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04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5130850" y="1429407"/>
            <a:ext cx="7202303" cy="542859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428828" y="253738"/>
            <a:ext cx="8303173" cy="6309420"/>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Anointing of the Catechumens</a:t>
            </a:r>
          </a:p>
          <a:p>
            <a:pPr marL="0" marR="0">
              <a:spcBef>
                <a:spcPts val="0"/>
              </a:spcBef>
              <a:spcAft>
                <a:spcPts val="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100. The anointing ordinarily takes place after the homily in a celebration of the word of God and is conferred on each of the catechumens; </a:t>
            </a:r>
            <a:r>
              <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his rite of anointing may be celebrated several times during the course of the catechumenate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Further,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particular reasons</a:t>
            </a:r>
            <a:r>
              <a:rPr lang="en-US" sz="2000" dirty="0">
                <a:effectLst/>
                <a:latin typeface="Calibri" panose="020F0502020204030204" pitchFamily="34" charset="0"/>
                <a:ea typeface="Calibri" panose="020F0502020204030204" pitchFamily="34" charset="0"/>
                <a:cs typeface="Times New Roman" panose="02020603050405020304" pitchFamily="18" charset="0"/>
              </a:rPr>
              <a:t>, a priest or a deacon may confer the anointing privately on individual catechumens.</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Picture 2" descr="A Ritual Journey: The Anointing of the Head and Senses in the Welcome Rite  – Forming Lutherans">
            <a:extLst>
              <a:ext uri="{FF2B5EF4-FFF2-40B4-BE49-F238E27FC236}">
                <a16:creationId xmlns:a16="http://schemas.microsoft.com/office/drawing/2014/main" id="{E65E4217-2263-2A4D-C16D-E3ACA71AF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560" y="4036796"/>
            <a:ext cx="4597440" cy="278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003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5130850" y="1429407"/>
            <a:ext cx="7202303" cy="542859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428828" y="253738"/>
            <a:ext cx="8303173" cy="6001643"/>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Anointing of the Catechumens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101. The oil used for this rite is to be the oil blessed by the bishop at the chrism Mass, but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pastoral reasons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 priest celebrant may bless oil for the rite immediately before the anointing.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Prayer of Exorcism or Blessing of Oil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102. When anointing with oil already blessed by the bishop, the celebrant first says the prayer of exorcism given as option A (or one of the other prayers of exorcism in no. 94); a priest celebrant who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pastoral reasons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chooses to bless oil for the rite uses the blessing given as option B.</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Picture 2" descr="A Ritual Journey: The Anointing of the Head and Senses in the Welcome Rite  – Forming Lutherans">
            <a:extLst>
              <a:ext uri="{FF2B5EF4-FFF2-40B4-BE49-F238E27FC236}">
                <a16:creationId xmlns:a16="http://schemas.microsoft.com/office/drawing/2014/main" id="{E65E4217-2263-2A4D-C16D-E3ACA71AF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560" y="4036796"/>
            <a:ext cx="4597440" cy="278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4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5130850" y="1429407"/>
            <a:ext cx="7202303" cy="542859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428828" y="253738"/>
            <a:ext cx="8303173" cy="6278642"/>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Anointing of the Catechumens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Anointing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103. </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Facing the catechumens, the celebrant says: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anoint you with the oil of salvation in the name of Christ our Savior.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he strengthen you with his power, who lives and reigns for ever and ever.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celebrant anoints each catechumen with the oil of catechumens on the breast or on both hands or, if this seems desirable, even on other parts of the body.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anointing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may </a:t>
            </a:r>
            <a:r>
              <a:rPr lang="en-US" sz="1800" dirty="0">
                <a:effectLst/>
                <a:latin typeface="Calibri" panose="020F0502020204030204" pitchFamily="34" charset="0"/>
                <a:ea typeface="Calibri" panose="020F0502020204030204" pitchFamily="34" charset="0"/>
                <a:cs typeface="Times New Roman" panose="02020603050405020304" pitchFamily="18" charset="0"/>
              </a:rPr>
              <a:t>be followed by a blessing of the catechumens (no. 97)</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Picture 2" descr="A Ritual Journey: The Anointing of the Head and Senses in the Welcome Rite  – Forming Lutherans">
            <a:extLst>
              <a:ext uri="{FF2B5EF4-FFF2-40B4-BE49-F238E27FC236}">
                <a16:creationId xmlns:a16="http://schemas.microsoft.com/office/drawing/2014/main" id="{E65E4217-2263-2A4D-C16D-E3ACA71AF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560" y="4036796"/>
            <a:ext cx="4597440" cy="278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3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5130850" y="1429407"/>
            <a:ext cx="7202303" cy="542859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592999" y="138126"/>
            <a:ext cx="8303173" cy="8340745"/>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Anointing of the Catechumens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Read the rite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is the purpose of the rite?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(anointing.. strength/wisdom)</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did you learn about the rite that you didn’t know before?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did you notice?  (anoint different parts of the body)</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When would you use this rite?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(whenever a crisis occurs)</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How would you use this rite?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 catechetical session, in the Sunday assembly)</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adaptations might you make?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(extension of hands/music)</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Music</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Environment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Picture 2" descr="A Ritual Journey: The Anointing of the Head and Senses in the Welcome Rite  – Forming Lutherans">
            <a:extLst>
              <a:ext uri="{FF2B5EF4-FFF2-40B4-BE49-F238E27FC236}">
                <a16:creationId xmlns:a16="http://schemas.microsoft.com/office/drawing/2014/main" id="{E65E4217-2263-2A4D-C16D-E3ACA71AF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560" y="4036796"/>
            <a:ext cx="4597440" cy="278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00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7364018" y="3146961"/>
            <a:ext cx="9803743" cy="738937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4" name="Picture 13" descr="A close up of a book&#10;&#10;Description automatically generated">
            <a:extLst>
              <a:ext uri="{FF2B5EF4-FFF2-40B4-BE49-F238E27FC236}">
                <a16:creationId xmlns:a16="http://schemas.microsoft.com/office/drawing/2014/main" id="{92FFCDCE-FA19-D661-D320-9582BC37E01E}"/>
              </a:ext>
            </a:extLst>
          </p:cNvPr>
          <p:cNvPicPr>
            <a:picLocks noChangeAspect="1"/>
          </p:cNvPicPr>
          <p:nvPr/>
        </p:nvPicPr>
        <p:blipFill rotWithShape="1">
          <a:blip r:embed="rId4"/>
          <a:srcRect t="4057" r="7122"/>
          <a:stretch/>
        </p:blipFill>
        <p:spPr>
          <a:xfrm>
            <a:off x="2495138" y="200519"/>
            <a:ext cx="8058409" cy="6243205"/>
          </a:xfrm>
          <a:prstGeom prst="rect">
            <a:avLst/>
          </a:prstGeom>
        </p:spPr>
      </p:pic>
    </p:spTree>
    <p:extLst>
      <p:ext uri="{BB962C8B-B14F-4D97-AF65-F5344CB8AC3E}">
        <p14:creationId xmlns:p14="http://schemas.microsoft.com/office/powerpoint/2010/main" val="2235713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7364018" y="3146961"/>
            <a:ext cx="9803743" cy="738937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3" name="Picture 2" descr="A book open with text on it&#10;&#10;Description automatically generated">
            <a:extLst>
              <a:ext uri="{FF2B5EF4-FFF2-40B4-BE49-F238E27FC236}">
                <a16:creationId xmlns:a16="http://schemas.microsoft.com/office/drawing/2014/main" id="{3CA4C4E7-05C0-A3FA-5AA4-BA4FF0084226}"/>
              </a:ext>
            </a:extLst>
          </p:cNvPr>
          <p:cNvPicPr>
            <a:picLocks noChangeAspect="1"/>
          </p:cNvPicPr>
          <p:nvPr/>
        </p:nvPicPr>
        <p:blipFill rotWithShape="1">
          <a:blip r:embed="rId4"/>
          <a:srcRect l="3649" t="12410" r="14609" b="-1426"/>
          <a:stretch/>
        </p:blipFill>
        <p:spPr>
          <a:xfrm>
            <a:off x="2208878" y="403761"/>
            <a:ext cx="6924291" cy="5655376"/>
          </a:xfrm>
          <a:prstGeom prst="rect">
            <a:avLst/>
          </a:prstGeom>
        </p:spPr>
      </p:pic>
    </p:spTree>
    <p:extLst>
      <p:ext uri="{BB962C8B-B14F-4D97-AF65-F5344CB8AC3E}">
        <p14:creationId xmlns:p14="http://schemas.microsoft.com/office/powerpoint/2010/main" val="2201190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7364018" y="3146961"/>
            <a:ext cx="9803743" cy="738937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 name="TextBox 1">
            <a:extLst>
              <a:ext uri="{FF2B5EF4-FFF2-40B4-BE49-F238E27FC236}">
                <a16:creationId xmlns:a16="http://schemas.microsoft.com/office/drawing/2014/main" id="{08EFE58D-88D8-6E41-F66B-20E04C4FDCDB}"/>
              </a:ext>
            </a:extLst>
          </p:cNvPr>
          <p:cNvSpPr txBox="1"/>
          <p:nvPr/>
        </p:nvSpPr>
        <p:spPr>
          <a:xfrm>
            <a:off x="688769" y="427512"/>
            <a:ext cx="8027719" cy="3046988"/>
          </a:xfrm>
          <a:prstGeom prst="rect">
            <a:avLst/>
          </a:prstGeom>
          <a:noFill/>
        </p:spPr>
        <p:txBody>
          <a:bodyPr wrap="square" rtlCol="0">
            <a:spAutoFit/>
          </a:bodyPr>
          <a:lstStyle/>
          <a:p>
            <a:r>
              <a:rPr lang="en-US" sz="2400" dirty="0">
                <a:latin typeface="Goudy Old Style" panose="02020502050305020303" pitchFamily="18" charset="77"/>
              </a:rPr>
              <a:t>National Statues</a:t>
            </a:r>
          </a:p>
          <a:p>
            <a:endParaRPr lang="en-US" sz="2400" dirty="0">
              <a:latin typeface="Goudy Old Style" panose="02020502050305020303" pitchFamily="18" charset="77"/>
            </a:endParaRPr>
          </a:p>
          <a:p>
            <a:r>
              <a:rPr lang="en-US" sz="2400" dirty="0">
                <a:latin typeface="Goudy Old Style" panose="02020502050305020303" pitchFamily="18" charset="77"/>
              </a:rPr>
              <a:t>14. In order to signify clearly the interrelation or coalescence of the three sacraments which are required for full Christian initiation (canon 84:2), adult candidates, including children of catechetical age, are to receive baptism, confirmation, and eucharist in a single eucharistic celebration, whether at the Easter Vigil or, if necessary, at some other time.</a:t>
            </a:r>
          </a:p>
        </p:txBody>
      </p:sp>
    </p:spTree>
    <p:extLst>
      <p:ext uri="{BB962C8B-B14F-4D97-AF65-F5344CB8AC3E}">
        <p14:creationId xmlns:p14="http://schemas.microsoft.com/office/powerpoint/2010/main" val="509868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7364018" y="3146961"/>
            <a:ext cx="9803743" cy="738937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 name="TextBox 1">
            <a:extLst>
              <a:ext uri="{FF2B5EF4-FFF2-40B4-BE49-F238E27FC236}">
                <a16:creationId xmlns:a16="http://schemas.microsoft.com/office/drawing/2014/main" id="{08EFE58D-88D8-6E41-F66B-20E04C4FDCDB}"/>
              </a:ext>
            </a:extLst>
          </p:cNvPr>
          <p:cNvSpPr txBox="1"/>
          <p:nvPr/>
        </p:nvSpPr>
        <p:spPr>
          <a:xfrm>
            <a:off x="1021278" y="469305"/>
            <a:ext cx="8027719" cy="4401205"/>
          </a:xfrm>
          <a:prstGeom prst="rect">
            <a:avLst/>
          </a:prstGeom>
          <a:noFill/>
        </p:spPr>
        <p:txBody>
          <a:bodyPr wrap="square" rtlCol="0">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Guiding Principles for planning, preparation and adaptation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Know the Rite -  </a:t>
            </a:r>
            <a:r>
              <a:rPr lang="en-US" sz="2000" dirty="0">
                <a:latin typeface="Calibri" panose="020F0502020204030204" pitchFamily="34" charset="0"/>
                <a:ea typeface="Calibri" panose="020F0502020204030204" pitchFamily="34" charset="0"/>
                <a:cs typeface="Times New Roman" panose="02020603050405020304" pitchFamily="18" charset="0"/>
              </a:rPr>
              <a:t>w</a:t>
            </a:r>
            <a:r>
              <a:rPr lang="en-US" sz="2000" dirty="0">
                <a:effectLst/>
                <a:latin typeface="Calibri" panose="020F0502020204030204" pitchFamily="34" charset="0"/>
                <a:ea typeface="Calibri" panose="020F0502020204030204" pitchFamily="34" charset="0"/>
                <a:cs typeface="Times New Roman" panose="02020603050405020304" pitchFamily="18" charset="0"/>
              </a:rPr>
              <a:t>hat is primary/major and what is secondary/minor</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Know the theology behind the rite.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Trust the Rite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Let the rites speak for themselves.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Be sensitive to the rhythm of the rite.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Allow for silence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Adapt to further the purpose of the rite, not for the sake of novelty or creativity.  </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Let symbols speak.. if symbols could speak, what would they say?</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 not neglect the environment</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Understand the importance of music</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Critique, evaluate, and record all that occurs</a:t>
            </a:r>
          </a:p>
        </p:txBody>
      </p:sp>
    </p:spTree>
    <p:extLst>
      <p:ext uri="{BB962C8B-B14F-4D97-AF65-F5344CB8AC3E}">
        <p14:creationId xmlns:p14="http://schemas.microsoft.com/office/powerpoint/2010/main" val="13639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798786"/>
            <a:ext cx="8798437" cy="4827315"/>
          </a:xfrm>
        </p:spPr>
        <p:txBody>
          <a:bodyPr>
            <a:normAutofit fontScale="90000"/>
          </a:bodyPr>
          <a:lstStyle/>
          <a:p>
            <a:r>
              <a:rPr lang="en-US" dirty="0"/>
              <a:t> </a:t>
            </a:r>
            <a:br>
              <a:rPr lang="en-US" dirty="0">
                <a:latin typeface="Book Antiqua" panose="02040602050305030304" pitchFamily="18" charset="0"/>
              </a:rPr>
            </a:br>
            <a:r>
              <a:rPr lang="en-US" sz="3600" dirty="0">
                <a:latin typeface="Book Antiqua" panose="02040602050305030304" pitchFamily="18" charset="0"/>
              </a:rPr>
              <a:t>Rites</a:t>
            </a:r>
            <a:br>
              <a:rPr lang="en-US" sz="3600" dirty="0">
                <a:latin typeface="Book Antiqua" panose="02040602050305030304" pitchFamily="18" charset="0"/>
              </a:rPr>
            </a:br>
            <a:br>
              <a:rPr lang="en-US" sz="3600" dirty="0">
                <a:latin typeface="Book Antiqua" panose="02040602050305030304" pitchFamily="18" charset="0"/>
              </a:rPr>
            </a:br>
            <a:r>
              <a:rPr lang="en-US" sz="3600" dirty="0">
                <a:latin typeface="Book Antiqua" panose="02040602050305030304" pitchFamily="18" charset="0"/>
              </a:rPr>
              <a:t>Rituals</a:t>
            </a:r>
            <a:br>
              <a:rPr lang="en-US" sz="3600" dirty="0">
                <a:latin typeface="Book Antiqua" panose="02040602050305030304" pitchFamily="18" charset="0"/>
              </a:rPr>
            </a:br>
            <a:r>
              <a:rPr lang="en-US" sz="3600" dirty="0">
                <a:latin typeface="Book Antiqua" panose="02040602050305030304" pitchFamily="18" charset="0"/>
              </a:rPr>
              <a:t>Social Practices</a:t>
            </a:r>
            <a:br>
              <a:rPr lang="en-US" sz="3600" dirty="0">
                <a:latin typeface="Book Antiqua" panose="02040602050305030304" pitchFamily="18" charset="0"/>
              </a:rPr>
            </a:br>
            <a:r>
              <a:rPr lang="en-US" sz="3600" dirty="0">
                <a:latin typeface="Book Antiqua" panose="02040602050305030304" pitchFamily="18" charset="0"/>
              </a:rPr>
              <a:t>Repeated Regularly</a:t>
            </a: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are Rituals? Understanding the Purpose of Rituals | Gaia">
            <a:extLst>
              <a:ext uri="{FF2B5EF4-FFF2-40B4-BE49-F238E27FC236}">
                <a16:creationId xmlns:a16="http://schemas.microsoft.com/office/drawing/2014/main" id="{1FB8DA9D-B3C7-50A6-0DCB-3D985F6AA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561" y="3230733"/>
            <a:ext cx="5034023" cy="282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2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798786"/>
            <a:ext cx="8798437" cy="4827315"/>
          </a:xfrm>
        </p:spPr>
        <p:txBody>
          <a:bodyPr>
            <a:normAutofit fontScale="90000"/>
          </a:bodyPr>
          <a:lstStyle/>
          <a:p>
            <a:r>
              <a:rPr lang="en-US" dirty="0"/>
              <a:t> </a:t>
            </a:r>
            <a:br>
              <a:rPr lang="en-US"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5686837" y="5631099"/>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3952072" y="1036918"/>
            <a:ext cx="8239927" cy="621068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Tech Headaches of Working From Home and How to Remedy Them - The New  York Times">
            <a:extLst>
              <a:ext uri="{FF2B5EF4-FFF2-40B4-BE49-F238E27FC236}">
                <a16:creationId xmlns:a16="http://schemas.microsoft.com/office/drawing/2014/main" id="{E1A5F24F-C6B3-016F-A58A-7326F1A32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585" y="0"/>
            <a:ext cx="295875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y do balconies inspire us? - BBC Travel">
            <a:extLst>
              <a:ext uri="{FF2B5EF4-FFF2-40B4-BE49-F238E27FC236}">
                <a16:creationId xmlns:a16="http://schemas.microsoft.com/office/drawing/2014/main" id="{537168A0-A756-8C84-15B1-584118ACB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04" y="3139872"/>
            <a:ext cx="6005810" cy="337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8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798786"/>
            <a:ext cx="8798437" cy="4827315"/>
          </a:xfrm>
        </p:spPr>
        <p:txBody>
          <a:bodyPr>
            <a:normAutofit fontScale="90000"/>
          </a:bodyPr>
          <a:lstStyle/>
          <a:p>
            <a:r>
              <a:rPr lang="en-US" dirty="0"/>
              <a:t> </a:t>
            </a:r>
            <a:br>
              <a:rPr lang="en-US"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ow to Throw a Low Key Birthday Party | NYMetroParents">
            <a:extLst>
              <a:ext uri="{FF2B5EF4-FFF2-40B4-BE49-F238E27FC236}">
                <a16:creationId xmlns:a16="http://schemas.microsoft.com/office/drawing/2014/main" id="{50E0C13C-6675-ED64-9308-103B2F495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558" y="663121"/>
            <a:ext cx="8001000"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798786"/>
            <a:ext cx="8798437" cy="4827315"/>
          </a:xfrm>
        </p:spPr>
        <p:txBody>
          <a:bodyPr>
            <a:normAutofit fontScale="90000"/>
          </a:bodyPr>
          <a:lstStyle/>
          <a:p>
            <a:r>
              <a:rPr lang="en-US" dirty="0"/>
              <a:t> </a:t>
            </a:r>
            <a:br>
              <a:rPr lang="en-US"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27 Fascinating Photos of Pre-Vatican II Catholicism">
            <a:extLst>
              <a:ext uri="{FF2B5EF4-FFF2-40B4-BE49-F238E27FC236}">
                <a16:creationId xmlns:a16="http://schemas.microsoft.com/office/drawing/2014/main" id="{B51A2DB2-8B34-83A5-0EC3-C3CE565BF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103" y="178798"/>
            <a:ext cx="7927504" cy="628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08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798786"/>
            <a:ext cx="8798437" cy="4827315"/>
          </a:xfrm>
        </p:spPr>
        <p:txBody>
          <a:bodyPr>
            <a:normAutofit fontScale="90000"/>
          </a:bodyPr>
          <a:lstStyle/>
          <a:p>
            <a:r>
              <a:rPr lang="en-US" dirty="0"/>
              <a:t> </a:t>
            </a:r>
            <a:br>
              <a:rPr lang="en-US"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EFBE3B-D38C-EEC2-B2B3-C9A01C7C8FA3}"/>
              </a:ext>
            </a:extLst>
          </p:cNvPr>
          <p:cNvPicPr>
            <a:picLocks noChangeAspect="1"/>
          </p:cNvPicPr>
          <p:nvPr/>
        </p:nvPicPr>
        <p:blipFill rotWithShape="1">
          <a:blip r:embed="rId3"/>
          <a:srcRect t="8000" b="4215"/>
          <a:stretch/>
        </p:blipFill>
        <p:spPr>
          <a:xfrm>
            <a:off x="1208477" y="1015341"/>
            <a:ext cx="9826107" cy="5391153"/>
          </a:xfrm>
          <a:prstGeom prst="rect">
            <a:avLst/>
          </a:prstGeom>
        </p:spPr>
      </p:pic>
    </p:spTree>
    <p:extLst>
      <p:ext uri="{BB962C8B-B14F-4D97-AF65-F5344CB8AC3E}">
        <p14:creationId xmlns:p14="http://schemas.microsoft.com/office/powerpoint/2010/main" val="292063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58945" y="815292"/>
            <a:ext cx="6836588" cy="5227416"/>
          </a:xfrm>
        </p:spPr>
        <p:txBody>
          <a:bodyPr>
            <a:noAutofit/>
          </a:bodyPr>
          <a:lstStyle/>
          <a:p>
            <a:r>
              <a:rPr lang="en-US" sz="2400" dirty="0"/>
              <a:t> </a:t>
            </a:r>
            <a:br>
              <a:rPr lang="en-US" sz="2400" dirty="0">
                <a:latin typeface="Book Antiqua" panose="02040602050305030304" pitchFamily="18" charset="0"/>
              </a:rPr>
            </a:br>
            <a:r>
              <a:rPr lang="en-US" sz="2400" dirty="0">
                <a:latin typeface="Book Antiqua" panose="02040602050305030304" pitchFamily="18" charset="0"/>
              </a:rPr>
              <a:t>Adapt</a:t>
            </a:r>
            <a:br>
              <a:rPr lang="en-US" sz="2400" dirty="0">
                <a:latin typeface="Book Antiqua" panose="02040602050305030304" pitchFamily="18" charset="0"/>
              </a:rPr>
            </a:br>
            <a:br>
              <a:rPr lang="en-US" sz="2400" dirty="0">
                <a:latin typeface="Book Antiqua" panose="02040602050305030304" pitchFamily="18" charset="0"/>
              </a:rPr>
            </a:br>
            <a:r>
              <a:rPr lang="en-US" sz="2400" dirty="0">
                <a:latin typeface="Book Antiqua" panose="02040602050305030304" pitchFamily="18" charset="0"/>
              </a:rPr>
              <a:t>Pastoral</a:t>
            </a:r>
            <a:br>
              <a:rPr lang="en-US" sz="2400" dirty="0">
                <a:latin typeface="Book Antiqua" panose="02040602050305030304" pitchFamily="18" charset="0"/>
              </a:rPr>
            </a:br>
            <a:br>
              <a:rPr lang="en-US" sz="2400" dirty="0">
                <a:latin typeface="Book Antiqua" panose="02040602050305030304" pitchFamily="18" charset="0"/>
              </a:rPr>
            </a:br>
            <a:r>
              <a:rPr lang="en-US" sz="2400" dirty="0">
                <a:latin typeface="Book Antiqua" panose="02040602050305030304" pitchFamily="18" charset="0"/>
              </a:rPr>
              <a:t>Insofar as possible</a:t>
            </a:r>
            <a:br>
              <a:rPr lang="en-US" sz="2400" dirty="0">
                <a:latin typeface="Book Antiqua" panose="02040602050305030304" pitchFamily="18" charset="0"/>
              </a:rPr>
            </a:br>
            <a:br>
              <a:rPr lang="en-US" sz="2400" dirty="0">
                <a:latin typeface="Book Antiqua" panose="02040602050305030304" pitchFamily="18" charset="0"/>
              </a:rPr>
            </a:br>
            <a:r>
              <a:rPr lang="en-US" sz="2400" dirty="0">
                <a:latin typeface="Book Antiqua" panose="02040602050305030304" pitchFamily="18" charset="0"/>
              </a:rPr>
              <a:t>in these</a:t>
            </a:r>
            <a:br>
              <a:rPr lang="en-US" sz="2400" dirty="0">
                <a:latin typeface="Book Antiqua" panose="02040602050305030304" pitchFamily="18" charset="0"/>
              </a:rPr>
            </a:br>
            <a:r>
              <a:rPr lang="en-US" sz="2400" dirty="0">
                <a:latin typeface="Book Antiqua" panose="02040602050305030304" pitchFamily="18" charset="0"/>
              </a:rPr>
              <a:t>Or Similar words</a:t>
            </a:r>
            <a:br>
              <a:rPr lang="en-US" sz="2400" dirty="0">
                <a:latin typeface="Book Antiqua" panose="02040602050305030304" pitchFamily="18" charset="0"/>
              </a:rPr>
            </a:br>
            <a:br>
              <a:rPr lang="en-US" sz="2400" dirty="0">
                <a:latin typeface="Book Antiqua" panose="02040602050305030304" pitchFamily="18" charset="0"/>
              </a:rPr>
            </a:br>
            <a:r>
              <a:rPr lang="en-US" sz="2400" dirty="0">
                <a:latin typeface="Book Antiqua" panose="02040602050305030304" pitchFamily="18" charset="0"/>
              </a:rPr>
              <a:t>or something similar</a:t>
            </a: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br>
            <a:br>
              <a:rPr lang="en-US" sz="2400" dirty="0"/>
            </a:br>
            <a:endParaRPr lang="en-US" sz="2400"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426" y="1849051"/>
            <a:ext cx="31115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5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612946" y="687101"/>
            <a:ext cx="6987381" cy="4938990"/>
          </a:xfrm>
        </p:spPr>
        <p:txBody>
          <a:bodyPr>
            <a:normAutofit fontScale="90000"/>
          </a:bodyPr>
          <a:lstStyle/>
          <a:p>
            <a:r>
              <a:rPr lang="en-US" dirty="0"/>
              <a:t> </a:t>
            </a:r>
            <a:br>
              <a:rPr lang="en-US" dirty="0">
                <a:latin typeface="Book Antiqua" panose="02040602050305030304" pitchFamily="18" charset="0"/>
              </a:rPr>
            </a:br>
            <a:r>
              <a:rPr lang="en-US" sz="3600" dirty="0">
                <a:latin typeface="Book Antiqua" panose="02040602050305030304" pitchFamily="18" charset="0"/>
              </a:rPr>
              <a:t> </a:t>
            </a: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026" name="Picture 2" descr="Paperback Rite of Christian Initiation of Adults Book">
            <a:extLst>
              <a:ext uri="{FF2B5EF4-FFF2-40B4-BE49-F238E27FC236}">
                <a16:creationId xmlns:a16="http://schemas.microsoft.com/office/drawing/2014/main" id="{A6D5D006-23DA-8635-D93D-C71490E20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426" y="1849051"/>
            <a:ext cx="31115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Museums and art galleries | History and culture | Visit Wales">
            <a:extLst>
              <a:ext uri="{FF2B5EF4-FFF2-40B4-BE49-F238E27FC236}">
                <a16:creationId xmlns:a16="http://schemas.microsoft.com/office/drawing/2014/main" id="{FBED761C-271B-00C9-FDB6-B9C21A268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08" y="177027"/>
            <a:ext cx="4894520" cy="650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28530"/>
      </p:ext>
    </p:extLst>
  </p:cSld>
  <p:clrMapOvr>
    <a:masterClrMapping/>
  </p:clrMapOvr>
</p:sld>
</file>

<file path=ppt/theme/theme1.xml><?xml version="1.0" encoding="utf-8"?>
<a:theme xmlns:a="http://schemas.openxmlformats.org/drawingml/2006/main" name="RegattaVTI">
  <a:themeElements>
    <a:clrScheme name="AnalogousFromLightSeedLeftStep">
      <a:dk1>
        <a:srgbClr val="000000"/>
      </a:dk1>
      <a:lt1>
        <a:srgbClr val="FFFFFF"/>
      </a:lt1>
      <a:dk2>
        <a:srgbClr val="41242B"/>
      </a:dk2>
      <a:lt2>
        <a:srgbClr val="E2E7E8"/>
      </a:lt2>
      <a:accent1>
        <a:srgbClr val="DF8E7E"/>
      </a:accent1>
      <a:accent2>
        <a:srgbClr val="D8617E"/>
      </a:accent2>
      <a:accent3>
        <a:srgbClr val="DF7EBE"/>
      </a:accent3>
      <a:accent4>
        <a:srgbClr val="CE61D8"/>
      </a:accent4>
      <a:accent5>
        <a:srgbClr val="AF7EDF"/>
      </a:accent5>
      <a:accent6>
        <a:srgbClr val="6B61D8"/>
      </a:accent6>
      <a:hlink>
        <a:srgbClr val="5A8B95"/>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{321E3003-6587-DE49-82D0-749EF4F02159}tf10001057</Template>
  <TotalTime>306</TotalTime>
  <Words>2094</Words>
  <Application>Microsoft Macintosh PowerPoint</Application>
  <PresentationFormat>Widescreen</PresentationFormat>
  <Paragraphs>243</Paragraphs>
  <Slides>29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Book Antiqua</vt:lpstr>
      <vt:lpstr>Calibri</vt:lpstr>
      <vt:lpstr>Goudy Old Style</vt:lpstr>
      <vt:lpstr>Walbaum Display</vt:lpstr>
      <vt:lpstr>RegattaVTI</vt:lpstr>
      <vt:lpstr>How to read  the Rite</vt:lpstr>
      <vt:lpstr>  WHAT IS A RITE?  A symbolic action observed in a  particular  manner       </vt:lpstr>
      <vt:lpstr>  Rites  Rituals Social Practices Repeated Regularly       </vt:lpstr>
      <vt:lpstr>         </vt:lpstr>
      <vt:lpstr>         </vt:lpstr>
      <vt:lpstr>         </vt:lpstr>
      <vt:lpstr>         </vt:lpstr>
      <vt:lpstr>  Adapt  Pastoral  Insofar as possible  in these Or Similar words  or something similar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Rite</dc:title>
  <dc:creator>kathy kuczka</dc:creator>
  <cp:lastModifiedBy>kathy kuczka</cp:lastModifiedBy>
  <cp:revision>10</cp:revision>
  <dcterms:created xsi:type="dcterms:W3CDTF">2023-07-11T22:43:02Z</dcterms:created>
  <dcterms:modified xsi:type="dcterms:W3CDTF">2023-07-12T18:34:21Z</dcterms:modified>
</cp:coreProperties>
</file>