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sldIdLst>
    <p:sldId id="256" r:id="rId2"/>
    <p:sldId id="279" r:id="rId3"/>
    <p:sldId id="277" r:id="rId4"/>
    <p:sldId id="257" r:id="rId5"/>
    <p:sldId id="258" r:id="rId6"/>
    <p:sldId id="259" r:id="rId7"/>
    <p:sldId id="260" r:id="rId8"/>
    <p:sldId id="262" r:id="rId9"/>
    <p:sldId id="261" r:id="rId10"/>
    <p:sldId id="280" r:id="rId11"/>
    <p:sldId id="283" r:id="rId12"/>
    <p:sldId id="284" r:id="rId13"/>
    <p:sldId id="285"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86" r:id="rId29"/>
    <p:sldId id="287" r:id="rId30"/>
    <p:sldId id="282" r:id="rId31"/>
    <p:sldId id="2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2"/>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4931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spTree>
    <p:extLst>
      <p:ext uri="{BB962C8B-B14F-4D97-AF65-F5344CB8AC3E}">
        <p14:creationId xmlns:p14="http://schemas.microsoft.com/office/powerpoint/2010/main" val="2177998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spTree>
    <p:extLst>
      <p:ext uri="{BB962C8B-B14F-4D97-AF65-F5344CB8AC3E}">
        <p14:creationId xmlns:p14="http://schemas.microsoft.com/office/powerpoint/2010/main" val="82301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spTree>
    <p:extLst>
      <p:ext uri="{BB962C8B-B14F-4D97-AF65-F5344CB8AC3E}">
        <p14:creationId xmlns:p14="http://schemas.microsoft.com/office/powerpoint/2010/main" val="1782946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639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spTree>
    <p:extLst>
      <p:ext uri="{BB962C8B-B14F-4D97-AF65-F5344CB8AC3E}">
        <p14:creationId xmlns:p14="http://schemas.microsoft.com/office/powerpoint/2010/main" val="65232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spTree>
    <p:extLst>
      <p:ext uri="{BB962C8B-B14F-4D97-AF65-F5344CB8AC3E}">
        <p14:creationId xmlns:p14="http://schemas.microsoft.com/office/powerpoint/2010/main" val="59801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spTree>
    <p:extLst>
      <p:ext uri="{BB962C8B-B14F-4D97-AF65-F5344CB8AC3E}">
        <p14:creationId xmlns:p14="http://schemas.microsoft.com/office/powerpoint/2010/main" val="299434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spTree>
    <p:extLst>
      <p:ext uri="{BB962C8B-B14F-4D97-AF65-F5344CB8AC3E}">
        <p14:creationId xmlns:p14="http://schemas.microsoft.com/office/powerpoint/2010/main" val="270486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spTree>
    <p:extLst>
      <p:ext uri="{BB962C8B-B14F-4D97-AF65-F5344CB8AC3E}">
        <p14:creationId xmlns:p14="http://schemas.microsoft.com/office/powerpoint/2010/main" val="22866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2/2/2023</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‹Nº›</a:t>
            </a:fld>
            <a:endParaRPr lang="en-US"/>
          </a:p>
        </p:txBody>
      </p:sp>
    </p:spTree>
    <p:extLst>
      <p:ext uri="{BB962C8B-B14F-4D97-AF65-F5344CB8AC3E}">
        <p14:creationId xmlns:p14="http://schemas.microsoft.com/office/powerpoint/2010/main" val="5196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2/2/2023</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‹Nº›</a:t>
            </a:fld>
            <a:endParaRPr lang="en-US" dirty="0"/>
          </a:p>
        </p:txBody>
      </p:sp>
    </p:spTree>
    <p:extLst>
      <p:ext uri="{BB962C8B-B14F-4D97-AF65-F5344CB8AC3E}">
        <p14:creationId xmlns:p14="http://schemas.microsoft.com/office/powerpoint/2010/main" val="4216022472"/>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6" r:id="rId6"/>
    <p:sldLayoutId id="2147483691" r:id="rId7"/>
    <p:sldLayoutId id="2147483692" r:id="rId8"/>
    <p:sldLayoutId id="2147483693" r:id="rId9"/>
    <p:sldLayoutId id="2147483695" r:id="rId10"/>
    <p:sldLayoutId id="2147483694"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7766050" y="932156"/>
            <a:ext cx="3884962" cy="2299316"/>
          </a:xfrm>
        </p:spPr>
        <p:txBody>
          <a:bodyPr>
            <a:noAutofit/>
          </a:bodyPr>
          <a:lstStyle/>
          <a:p>
            <a:r>
              <a:rPr lang="en-US" sz="3600" b="1" dirty="0">
                <a:latin typeface="Arial" panose="020B0604020202020204" pitchFamily="34" charset="0"/>
                <a:cs typeface="Arial" panose="020B0604020202020204" pitchFamily="34" charset="0"/>
              </a:rPr>
              <a:t>CREANDO UNA MISTAGOGIA EFECTIVA</a:t>
            </a:r>
          </a:p>
        </p:txBody>
      </p:sp>
      <p:sp>
        <p:nvSpPr>
          <p:cNvPr id="3" name="Subtitle 2">
            <a:extLst>
              <a:ext uri="{FF2B5EF4-FFF2-40B4-BE49-F238E27FC236}">
                <a16:creationId xmlns:a16="http://schemas.microsoft.com/office/drawing/2014/main" id="{D7F19E08-5E73-8989-5639-B3D3067FF741}"/>
              </a:ext>
            </a:extLst>
          </p:cNvPr>
          <p:cNvSpPr>
            <a:spLocks noGrp="1"/>
          </p:cNvSpPr>
          <p:nvPr>
            <p:ph type="subTitle" idx="1"/>
          </p:nvPr>
        </p:nvSpPr>
        <p:spPr>
          <a:xfrm>
            <a:off x="7347469" y="3827139"/>
            <a:ext cx="4722124" cy="2204783"/>
          </a:xfrm>
        </p:spPr>
        <p:txBody>
          <a:bodyPr>
            <a:norm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FORUM Arquidiocesano de RICA</a:t>
            </a:r>
          </a:p>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Kathy </a:t>
            </a:r>
            <a:r>
              <a:rPr lang="en-US"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Kuzca</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&amp; Terry Zobel</a:t>
            </a:r>
          </a:p>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Adolfo </a:t>
            </a:r>
            <a:r>
              <a:rPr lang="en-US"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Trana</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y Dr. Luis Guzman</a:t>
            </a:r>
          </a:p>
        </p:txBody>
      </p:sp>
      <p:pic>
        <p:nvPicPr>
          <p:cNvPr id="4" name="Picture 3" descr="Colorized light photo effects">
            <a:extLst>
              <a:ext uri="{FF2B5EF4-FFF2-40B4-BE49-F238E27FC236}">
                <a16:creationId xmlns:a16="http://schemas.microsoft.com/office/drawing/2014/main" id="{1F4300DA-E431-A02C-9B52-9F056A21EC7D}"/>
              </a:ext>
            </a:extLst>
          </p:cNvPr>
          <p:cNvPicPr>
            <a:picLocks noChangeAspect="1"/>
          </p:cNvPicPr>
          <p:nvPr/>
        </p:nvPicPr>
        <p:blipFill rotWithShape="1">
          <a:blip r:embed="rId2"/>
          <a:srcRect l="532" r="22400" b="-2"/>
          <a:stretch/>
        </p:blipFill>
        <p:spPr>
          <a:xfrm>
            <a:off x="540988" y="540000"/>
            <a:ext cx="6671025" cy="5778000"/>
          </a:xfrm>
          <a:prstGeom prst="rect">
            <a:avLst/>
          </a:prstGeom>
        </p:spPr>
      </p:pic>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846278A6-3998-2479-B431-4E76A2B2E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470" y="724805"/>
            <a:ext cx="3339112" cy="296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a:extLst>
              <a:ext uri="{FF2B5EF4-FFF2-40B4-BE49-F238E27FC236}">
                <a16:creationId xmlns:a16="http://schemas.microsoft.com/office/drawing/2014/main" id="{030429BB-4DB1-D797-8720-1709E89A7070}"/>
              </a:ext>
            </a:extLst>
          </p:cNvPr>
          <p:cNvPicPr>
            <a:picLocks noChangeAspect="1"/>
          </p:cNvPicPr>
          <p:nvPr/>
        </p:nvPicPr>
        <p:blipFill>
          <a:blip r:embed="rId4"/>
          <a:stretch>
            <a:fillRect/>
          </a:stretch>
        </p:blipFill>
        <p:spPr>
          <a:xfrm>
            <a:off x="2200100" y="4113212"/>
            <a:ext cx="3352800" cy="2019983"/>
          </a:xfrm>
          <a:prstGeom prst="rect">
            <a:avLst/>
          </a:prstGeom>
        </p:spPr>
      </p:pic>
    </p:spTree>
    <p:extLst>
      <p:ext uri="{BB962C8B-B14F-4D97-AF65-F5344CB8AC3E}">
        <p14:creationId xmlns:p14="http://schemas.microsoft.com/office/powerpoint/2010/main" val="3774829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559A0-D13E-01DD-F21A-9900B9BBD5C8}"/>
              </a:ext>
            </a:extLst>
          </p:cNvPr>
          <p:cNvSpPr>
            <a:spLocks noGrp="1"/>
          </p:cNvSpPr>
          <p:nvPr>
            <p:ph type="title"/>
          </p:nvPr>
        </p:nvSpPr>
        <p:spPr>
          <a:xfrm>
            <a:off x="232610" y="352926"/>
            <a:ext cx="11726779" cy="1604210"/>
          </a:xfrm>
        </p:spPr>
        <p:txBody>
          <a:bodyPr>
            <a:noAutofit/>
          </a:bodyPr>
          <a:lstStyle/>
          <a:p>
            <a:pPr algn="ctr"/>
            <a:r>
              <a:rPr lang="en-US" sz="3600" b="1" dirty="0" err="1">
                <a:effectLst>
                  <a:outerShdw blurRad="38100" dist="38100" dir="2700000" algn="tl">
                    <a:srgbClr val="000000">
                      <a:alpha val="43137"/>
                    </a:srgbClr>
                  </a:outerShdw>
                </a:effectLst>
              </a:rPr>
              <a:t>Movimientos</a:t>
            </a:r>
            <a:r>
              <a:rPr lang="en-US" sz="3600" b="1" dirty="0">
                <a:effectLst>
                  <a:outerShdw blurRad="38100" dist="38100" dir="2700000" algn="tl">
                    <a:srgbClr val="000000">
                      <a:alpha val="43137"/>
                    </a:srgbClr>
                  </a:outerShdw>
                </a:effectLst>
              </a:rPr>
              <a:t> de praxis para </a:t>
            </a:r>
            <a:r>
              <a:rPr lang="en-US" sz="3600" b="1" dirty="0" err="1">
                <a:effectLst>
                  <a:outerShdw blurRad="38100" dist="38100" dir="2700000" algn="tl">
                    <a:srgbClr val="000000">
                      <a:alpha val="43137"/>
                    </a:srgbClr>
                  </a:outerShdw>
                </a:effectLst>
              </a:rPr>
              <a:t>compartir</a:t>
            </a:r>
            <a:r>
              <a:rPr lang="en-US" sz="3600" b="1" dirty="0">
                <a:effectLst>
                  <a:outerShdw blurRad="38100" dist="38100" dir="2700000" algn="tl">
                    <a:srgbClr val="000000">
                      <a:alpha val="43137"/>
                    </a:srgbClr>
                  </a:outerShdw>
                </a:effectLst>
              </a:rPr>
              <a:t> a Cristo  </a:t>
            </a:r>
          </a:p>
        </p:txBody>
      </p:sp>
      <p:sp>
        <p:nvSpPr>
          <p:cNvPr id="3" name="Marcador de contenido 2">
            <a:extLst>
              <a:ext uri="{FF2B5EF4-FFF2-40B4-BE49-F238E27FC236}">
                <a16:creationId xmlns:a16="http://schemas.microsoft.com/office/drawing/2014/main" id="{555ED13D-D978-46E7-DD76-A5EB10BA22B5}"/>
              </a:ext>
            </a:extLst>
          </p:cNvPr>
          <p:cNvSpPr>
            <a:spLocks noGrp="1"/>
          </p:cNvSpPr>
          <p:nvPr>
            <p:ph idx="1"/>
          </p:nvPr>
        </p:nvSpPr>
        <p:spPr>
          <a:xfrm>
            <a:off x="0" y="1957136"/>
            <a:ext cx="12192000" cy="4900863"/>
          </a:xfrm>
        </p:spPr>
        <p:txBody>
          <a:bodyPr>
            <a:noAutofit/>
          </a:bodyPr>
          <a:lstStyle/>
          <a:p>
            <a:r>
              <a:rPr lang="es-ES" sz="3200" b="1" dirty="0"/>
              <a:t>Paso 1: Expresar tu propia historia, la realidad tal como la ves</a:t>
            </a:r>
          </a:p>
          <a:p>
            <a:r>
              <a:rPr lang="es-ES" sz="3200" b="1" dirty="0"/>
              <a:t>Paso 2: Reflexión crítica y compartida sobre tu historia/experiencia</a:t>
            </a:r>
          </a:p>
          <a:p>
            <a:r>
              <a:rPr lang="es-ES" sz="3200" b="1" dirty="0"/>
              <a:t>Paso 3: LA HISTORIA Y LA VISIÓN de la comunidad de fe(Escritura y Tradición)</a:t>
            </a:r>
          </a:p>
          <a:p>
            <a:r>
              <a:rPr lang="es-ES" sz="3200" b="1" dirty="0"/>
              <a:t>Paso 4: Hacer tuya la fe</a:t>
            </a:r>
          </a:p>
          <a:p>
            <a:r>
              <a:rPr lang="es-ES" sz="3200" b="1" dirty="0"/>
              <a:t>Paso 5: Respuesta, decisión, acción</a:t>
            </a:r>
            <a:endParaRPr lang="en-US" sz="3200" b="1" dirty="0"/>
          </a:p>
        </p:txBody>
      </p:sp>
    </p:spTree>
    <p:extLst>
      <p:ext uri="{BB962C8B-B14F-4D97-AF65-F5344CB8AC3E}">
        <p14:creationId xmlns:p14="http://schemas.microsoft.com/office/powerpoint/2010/main" val="192279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C1392B-A999-995F-5DFA-28C49BC06F44}"/>
              </a:ext>
            </a:extLst>
          </p:cNvPr>
          <p:cNvSpPr>
            <a:spLocks noGrp="1"/>
          </p:cNvSpPr>
          <p:nvPr>
            <p:ph type="title"/>
          </p:nvPr>
        </p:nvSpPr>
        <p:spPr>
          <a:xfrm>
            <a:off x="1079500" y="288758"/>
            <a:ext cx="10026650" cy="1378117"/>
          </a:xfrm>
        </p:spPr>
        <p:txBody>
          <a:bodyPr>
            <a:normAutofit/>
          </a:bodyPr>
          <a:lstStyle/>
          <a:p>
            <a:pPr algn="ctr"/>
            <a:r>
              <a:rPr lang="es-ES" sz="3200" b="1" dirty="0"/>
              <a:t>¿Qué significa “Praxis compartiendo a cristo”?</a:t>
            </a:r>
            <a:endParaRPr lang="en-US" sz="3200" b="1" dirty="0"/>
          </a:p>
        </p:txBody>
      </p:sp>
      <p:sp>
        <p:nvSpPr>
          <p:cNvPr id="3" name="Marcador de contenido 2">
            <a:extLst>
              <a:ext uri="{FF2B5EF4-FFF2-40B4-BE49-F238E27FC236}">
                <a16:creationId xmlns:a16="http://schemas.microsoft.com/office/drawing/2014/main" id="{50B43253-2DD4-6D56-D18D-FB849E108269}"/>
              </a:ext>
            </a:extLst>
          </p:cNvPr>
          <p:cNvSpPr>
            <a:spLocks noGrp="1"/>
          </p:cNvSpPr>
          <p:nvPr>
            <p:ph idx="1"/>
          </p:nvPr>
        </p:nvSpPr>
        <p:spPr>
          <a:xfrm>
            <a:off x="0" y="1235242"/>
            <a:ext cx="12192000" cy="5622758"/>
          </a:xfrm>
        </p:spPr>
        <p:txBody>
          <a:bodyPr>
            <a:normAutofit/>
          </a:bodyPr>
          <a:lstStyle/>
          <a:p>
            <a:r>
              <a:rPr lang="es-ES" b="1" dirty="0">
                <a:effectLst>
                  <a:outerShdw blurRad="38100" dist="38100" dir="2700000" algn="tl">
                    <a:srgbClr val="000000">
                      <a:alpha val="43137"/>
                    </a:srgbClr>
                  </a:outerShdw>
                </a:effectLst>
              </a:rPr>
              <a:t>Compartida:</a:t>
            </a:r>
            <a:r>
              <a:rPr lang="es-ES" dirty="0"/>
              <a:t> es de naturaleza dialógica. Invita a las personas a dialogar consigo mismas, con los demás, con la historia y la visión cristiana (Escritura y Tradición) y con Dios. No es una conferencia.</a:t>
            </a:r>
          </a:p>
          <a:p>
            <a:r>
              <a:rPr lang="es-ES" b="1" dirty="0">
                <a:effectLst>
                  <a:outerShdw blurRad="38100" dist="38100" dir="2700000" algn="tl">
                    <a:srgbClr val="000000">
                      <a:alpha val="43137"/>
                    </a:srgbClr>
                  </a:outerShdw>
                </a:effectLst>
              </a:rPr>
              <a:t>Cristiana:</a:t>
            </a:r>
            <a:r>
              <a:rPr lang="es-ES" dirty="0"/>
              <a:t> incluye la historia completa de la tradición de la fe judeocristiana: doctrina, liturgia, moralidad, CST; incluye la visión de la comunidad cristiana. No es suficiente decir: “Dios es amor”, o “Dios te ama”. Debemos agregar : “Debes aprender a amar a los demás”. Esa es la dimensión moral. No es suficiente decir: “Dios te perdona sin que lo digas“; si Dios te ha perdonado, debes aprender a perdonar a los demás”. Es esta visión de la comunidad cristiana la que Jesús llamó el Reino de Dios. Si estamos formando discípulos, entonces deben convertirse en personas que vivan y trabajen por el bien de esta visión aquí y ahora.</a:t>
            </a:r>
          </a:p>
          <a:p>
            <a:r>
              <a:rPr lang="es-ES" b="1" dirty="0">
                <a:effectLst>
                  <a:outerShdw blurRad="38100" dist="38100" dir="2700000" algn="tl">
                    <a:srgbClr val="000000">
                      <a:alpha val="43137"/>
                    </a:srgbClr>
                  </a:outerShdw>
                </a:effectLst>
              </a:rPr>
              <a:t>Praxis: </a:t>
            </a:r>
            <a:r>
              <a:rPr lang="es-ES" dirty="0"/>
              <a:t>una antigua palabra griega (practica) que describe un proceso de llegar a conocer al reflexionar sobre el significado de la vida. Sócrates dijo sabiamente: </a:t>
            </a:r>
            <a:r>
              <a:rPr lang="es-ES" b="1" i="1" dirty="0"/>
              <a:t>“No vale la pena vivir una vida sin examinarla”. </a:t>
            </a:r>
            <a:r>
              <a:rPr lang="es-ES" dirty="0"/>
              <a:t>Y, sin embargo, muchos en nuestra cultura frenética van de un evento, de una pantalla a otra sin detenerse a reflexionar sobre el significado de esos eventos e interacciones a lo largo del día.</a:t>
            </a:r>
            <a:endParaRPr lang="en-US" dirty="0"/>
          </a:p>
        </p:txBody>
      </p:sp>
    </p:spTree>
    <p:extLst>
      <p:ext uri="{BB962C8B-B14F-4D97-AF65-F5344CB8AC3E}">
        <p14:creationId xmlns:p14="http://schemas.microsoft.com/office/powerpoint/2010/main" val="1993116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D0758A-8DA4-93F5-3FFB-E0AE12D85E98}"/>
              </a:ext>
            </a:extLst>
          </p:cNvPr>
          <p:cNvSpPr>
            <a:spLocks noGrp="1"/>
          </p:cNvSpPr>
          <p:nvPr>
            <p:ph type="title"/>
          </p:nvPr>
        </p:nvSpPr>
        <p:spPr>
          <a:xfrm>
            <a:off x="1082675" y="0"/>
            <a:ext cx="10026650" cy="655637"/>
          </a:xfrm>
        </p:spPr>
        <p:txBody>
          <a:bodyPr>
            <a:noAutofit/>
          </a:bodyPr>
          <a:lstStyle/>
          <a:p>
            <a:pPr algn="ctr"/>
            <a:r>
              <a:rPr lang="es-ES" sz="4000" b="1" dirty="0">
                <a:effectLst>
                  <a:outerShdw blurRad="38100" dist="38100" dir="2700000" algn="tl">
                    <a:srgbClr val="000000">
                      <a:alpha val="43137"/>
                    </a:srgbClr>
                  </a:outerShdw>
                </a:effectLst>
              </a:rPr>
              <a:t>3 Convicciones de la Praxis Para compartir a Cristo</a:t>
            </a:r>
            <a:endParaRPr lang="en-US" sz="4000"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58090B41-5C31-81E6-35D6-9D20A4531DEA}"/>
              </a:ext>
            </a:extLst>
          </p:cNvPr>
          <p:cNvSpPr>
            <a:spLocks noGrp="1"/>
          </p:cNvSpPr>
          <p:nvPr>
            <p:ph idx="1"/>
          </p:nvPr>
        </p:nvSpPr>
        <p:spPr>
          <a:xfrm>
            <a:off x="0" y="1171075"/>
            <a:ext cx="12192000" cy="5686925"/>
          </a:xfrm>
        </p:spPr>
        <p:txBody>
          <a:bodyPr>
            <a:normAutofit/>
          </a:bodyPr>
          <a:lstStyle/>
          <a:p>
            <a:r>
              <a:rPr lang="es-ES" sz="2400" dirty="0"/>
              <a:t>1) </a:t>
            </a:r>
            <a:r>
              <a:rPr lang="es-ES" sz="2400" b="1" dirty="0">
                <a:effectLst>
                  <a:outerShdw blurRad="38100" dist="38100" dir="2700000" algn="tl">
                    <a:srgbClr val="000000">
                      <a:alpha val="43137"/>
                    </a:srgbClr>
                  </a:outerShdw>
                </a:effectLst>
              </a:rPr>
              <a:t>Dios está activo en nuestra vida y en las vidas de los  demás</a:t>
            </a:r>
            <a:r>
              <a:rPr lang="es-ES" sz="2400" dirty="0"/>
              <a:t> </a:t>
            </a:r>
            <a:r>
              <a:rPr lang="es-ES" sz="2400" b="1" dirty="0">
                <a:effectLst>
                  <a:outerShdw blurRad="38100" dist="38100" dir="2700000" algn="tl">
                    <a:srgbClr val="000000">
                      <a:alpha val="43137"/>
                    </a:srgbClr>
                  </a:outerShdw>
                </a:effectLst>
              </a:rPr>
              <a:t>ahora</a:t>
            </a:r>
            <a:r>
              <a:rPr lang="es-ES" sz="2400" dirty="0"/>
              <a:t>, no solo después del bautismo. ¡Dios está por lo menos 3 días por delante de nosotros!</a:t>
            </a:r>
          </a:p>
          <a:p>
            <a:r>
              <a:rPr lang="es-ES" sz="2400" dirty="0"/>
              <a:t>2) </a:t>
            </a:r>
            <a:r>
              <a:rPr lang="es-ES" sz="2400" b="1" dirty="0">
                <a:effectLst>
                  <a:outerShdw blurRad="38100" dist="38100" dir="2700000" algn="tl">
                    <a:srgbClr val="000000">
                      <a:alpha val="43137"/>
                    </a:srgbClr>
                  </a:outerShdw>
                </a:effectLst>
              </a:rPr>
              <a:t>Dios se revela a sí mismo en LA HISTORIA y VISIÓN de la Comunidad Cristiana</a:t>
            </a:r>
            <a:r>
              <a:rPr lang="es-ES" sz="2400" dirty="0"/>
              <a:t>. Nuestra historia como pueblo es una fuente de fe para nosotros, toda ella: escritura, tradición, credo, liturgia, comunidad, etc.</a:t>
            </a:r>
          </a:p>
          <a:p>
            <a:r>
              <a:rPr lang="es-ES" sz="2400" dirty="0"/>
              <a:t>3) </a:t>
            </a:r>
            <a:r>
              <a:rPr lang="es-ES" sz="2400" b="1" dirty="0">
                <a:effectLst>
                  <a:outerShdw blurRad="38100" dist="38100" dir="2700000" algn="tl">
                    <a:srgbClr val="000000">
                      <a:alpha val="43137"/>
                    </a:srgbClr>
                  </a:outerShdw>
                </a:effectLst>
              </a:rPr>
              <a:t>Si ambas son ciertas</a:t>
            </a:r>
            <a:r>
              <a:rPr lang="es-ES" sz="2400" dirty="0"/>
              <a:t>, entonces hay 2 fuentes principales para llegar a conocer a Dios:</a:t>
            </a:r>
          </a:p>
          <a:p>
            <a:r>
              <a:rPr lang="es-ES" sz="2400" dirty="0"/>
              <a:t>a. </a:t>
            </a:r>
            <a:r>
              <a:rPr lang="es-ES" sz="2400" b="1" u="sng" dirty="0">
                <a:effectLst>
                  <a:outerShdw blurRad="38100" dist="38100" dir="2700000" algn="tl">
                    <a:srgbClr val="000000">
                      <a:alpha val="43137"/>
                    </a:srgbClr>
                  </a:outerShdw>
                </a:effectLst>
              </a:rPr>
              <a:t>Nuestra propia historia </a:t>
            </a:r>
            <a:r>
              <a:rPr lang="es-ES" sz="2400" dirty="0"/>
              <a:t>(experiencia en la que Dios ha estado y está activo)</a:t>
            </a:r>
          </a:p>
          <a:p>
            <a:r>
              <a:rPr lang="es-ES" sz="2400" dirty="0"/>
              <a:t>b. </a:t>
            </a:r>
            <a:r>
              <a:rPr lang="es-ES" sz="2400" b="1" u="sng" dirty="0">
                <a:effectLst>
                  <a:outerShdw blurRad="38100" dist="38100" dir="2700000" algn="tl">
                    <a:srgbClr val="000000">
                      <a:alpha val="43137"/>
                    </a:srgbClr>
                  </a:outerShdw>
                </a:effectLst>
              </a:rPr>
              <a:t>La historia de la comunidad   </a:t>
            </a:r>
          </a:p>
          <a:p>
            <a:r>
              <a:rPr lang="es-ES" sz="2400" dirty="0"/>
              <a:t>Estas 2 fuentes deben ponerse en diálogo entre sí para que lleguemos a lo que James </a:t>
            </a:r>
            <a:r>
              <a:rPr lang="es-ES" sz="2400" dirty="0" err="1"/>
              <a:t>Westerhoff</a:t>
            </a:r>
            <a:r>
              <a:rPr lang="es-ES" sz="2400" dirty="0"/>
              <a:t> llamó</a:t>
            </a:r>
            <a:r>
              <a:rPr lang="es-ES" sz="2400" b="1" dirty="0"/>
              <a:t> "fe propia adquirida".</a:t>
            </a:r>
            <a:endParaRPr lang="en-US" sz="2400" b="1" dirty="0"/>
          </a:p>
        </p:txBody>
      </p:sp>
    </p:spTree>
    <p:extLst>
      <p:ext uri="{BB962C8B-B14F-4D97-AF65-F5344CB8AC3E}">
        <p14:creationId xmlns:p14="http://schemas.microsoft.com/office/powerpoint/2010/main" val="1861637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09584-1DEB-96DB-FF17-9ED5399D0936}"/>
              </a:ext>
            </a:extLst>
          </p:cNvPr>
          <p:cNvSpPr>
            <a:spLocks noGrp="1"/>
          </p:cNvSpPr>
          <p:nvPr>
            <p:ph type="title"/>
          </p:nvPr>
        </p:nvSpPr>
        <p:spPr>
          <a:xfrm>
            <a:off x="1082675" y="0"/>
            <a:ext cx="10026650" cy="1346033"/>
          </a:xfrm>
        </p:spPr>
        <p:txBody>
          <a:bodyPr>
            <a:noAutofit/>
          </a:bodyPr>
          <a:lstStyle/>
          <a:p>
            <a:pPr algn="ctr"/>
            <a:r>
              <a:rPr lang="en-US" sz="4000" b="1" dirty="0">
                <a:effectLst>
                  <a:outerShdw blurRad="38100" dist="38100" dir="2700000" algn="tl">
                    <a:srgbClr val="000000">
                      <a:alpha val="43137"/>
                    </a:srgbClr>
                  </a:outerShdw>
                </a:effectLst>
              </a:rPr>
              <a:t>Para </a:t>
            </a:r>
            <a:r>
              <a:rPr lang="en-US" sz="4000" b="1" dirty="0" err="1">
                <a:effectLst>
                  <a:outerShdw blurRad="38100" dist="38100" dir="2700000" algn="tl">
                    <a:srgbClr val="000000">
                      <a:alpha val="43137"/>
                    </a:srgbClr>
                  </a:outerShdw>
                </a:effectLst>
              </a:rPr>
              <a:t>reflexionar</a:t>
            </a:r>
            <a:r>
              <a:rPr lang="en-US" sz="4000" b="1" dirty="0">
                <a:effectLst>
                  <a:outerShdw blurRad="38100" dist="38100" dir="2700000" algn="tl">
                    <a:srgbClr val="000000">
                      <a:alpha val="43137"/>
                    </a:srgbClr>
                  </a:outerShdw>
                </a:effectLst>
              </a:rPr>
              <a:t> y </a:t>
            </a:r>
            <a:r>
              <a:rPr lang="en-US" sz="4000" b="1" dirty="0" err="1">
                <a:effectLst>
                  <a:outerShdw blurRad="38100" dist="38100" dir="2700000" algn="tl">
                    <a:srgbClr val="000000">
                      <a:alpha val="43137"/>
                    </a:srgbClr>
                  </a:outerShdw>
                </a:effectLst>
              </a:rPr>
              <a:t>compartir</a:t>
            </a:r>
            <a:endParaRPr lang="en-US" sz="4000"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B7454735-59E6-DBD0-3781-A7C4832FD7E7}"/>
              </a:ext>
            </a:extLst>
          </p:cNvPr>
          <p:cNvSpPr>
            <a:spLocks noGrp="1"/>
          </p:cNvSpPr>
          <p:nvPr>
            <p:ph idx="1"/>
          </p:nvPr>
        </p:nvSpPr>
        <p:spPr>
          <a:xfrm>
            <a:off x="0" y="1219200"/>
            <a:ext cx="12031579" cy="5638800"/>
          </a:xfrm>
        </p:spPr>
        <p:txBody>
          <a:bodyPr>
            <a:noAutofit/>
          </a:bodyPr>
          <a:lstStyle/>
          <a:p>
            <a:r>
              <a:rPr lang="es-ES" sz="2400" b="1" dirty="0"/>
              <a:t>1. Mencione tres eventos significativos en su vida, que hayan tenido un gran impacto en usted, un momento que cambió su perspectiva o estilo de vida.</a:t>
            </a:r>
          </a:p>
          <a:p>
            <a:r>
              <a:rPr lang="es-ES" sz="2400" b="1" dirty="0"/>
              <a:t>2. Comparta los sentimientos que experimentó durante cada uno de estos momentos.</a:t>
            </a:r>
          </a:p>
          <a:p>
            <a:r>
              <a:rPr lang="es-ES" sz="2400" b="1" dirty="0"/>
              <a:t>3. ¿De qué manera estuvo o no presente Dios mientras pasabas por cada uno de esos eventos? </a:t>
            </a:r>
          </a:p>
          <a:p>
            <a:r>
              <a:rPr lang="es-ES" sz="2400" b="1" dirty="0"/>
              <a:t>4. Donde te encuentras hoy, ¿piensas de la misma manera en la presencia de Dios durante estos tiempos? Comparte tu practica de Dios.</a:t>
            </a:r>
          </a:p>
          <a:p>
            <a:r>
              <a:rPr lang="es-ES" sz="2400" b="1" dirty="0"/>
              <a:t>5. ¿Estas consciente de Dios en tiempos de alegría o en tiempos de dolor o conflicto?</a:t>
            </a:r>
          </a:p>
          <a:p>
            <a:r>
              <a:rPr lang="es-ES" sz="2400" b="1" dirty="0"/>
              <a:t>6. </a:t>
            </a:r>
            <a:r>
              <a:rPr lang="es-MX" sz="2400" b="1" dirty="0"/>
              <a:t>¿</a:t>
            </a:r>
            <a:r>
              <a:rPr lang="es-ES" sz="2400" b="1" dirty="0"/>
              <a:t>Que estarías dispuesto a compartir hoy?</a:t>
            </a:r>
            <a:endParaRPr lang="en-US" sz="2400" b="1" dirty="0"/>
          </a:p>
        </p:txBody>
      </p:sp>
    </p:spTree>
    <p:extLst>
      <p:ext uri="{BB962C8B-B14F-4D97-AF65-F5344CB8AC3E}">
        <p14:creationId xmlns:p14="http://schemas.microsoft.com/office/powerpoint/2010/main" val="2179969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p:txBody>
          <a:bodyPr>
            <a:normAutofit/>
          </a:bodyPr>
          <a:lstStyle/>
          <a:p>
            <a:r>
              <a:rPr lang="en-US" dirty="0"/>
              <a:t> </a:t>
            </a:r>
          </a:p>
        </p:txBody>
      </p:sp>
      <p:sp>
        <p:nvSpPr>
          <p:cNvPr id="8" name="Marcador de contenido 7">
            <a:extLst>
              <a:ext uri="{FF2B5EF4-FFF2-40B4-BE49-F238E27FC236}">
                <a16:creationId xmlns:a16="http://schemas.microsoft.com/office/drawing/2014/main" id="{7E8897B7-C3EC-301F-A56B-332837077A10}"/>
              </a:ext>
            </a:extLst>
          </p:cNvPr>
          <p:cNvSpPr>
            <a:spLocks noGrp="1"/>
          </p:cNvSpPr>
          <p:nvPr>
            <p:ph idx="1"/>
          </p:nvPr>
        </p:nvSpPr>
        <p:spPr/>
        <p:txBody>
          <a:bodyPr/>
          <a:lstStyle/>
          <a:p>
            <a:endParaRPr lang="en-US"/>
          </a:p>
        </p:txBody>
      </p:sp>
      <p:sp>
        <p:nvSpPr>
          <p:cNvPr id="3" name="TextBox 2">
            <a:extLst>
              <a:ext uri="{FF2B5EF4-FFF2-40B4-BE49-F238E27FC236}">
                <a16:creationId xmlns:a16="http://schemas.microsoft.com/office/drawing/2014/main" id="{974B7C9A-DCBC-B44B-ECA7-465A3D57F27A}"/>
              </a:ext>
            </a:extLst>
          </p:cNvPr>
          <p:cNvSpPr txBox="1"/>
          <p:nvPr/>
        </p:nvSpPr>
        <p:spPr>
          <a:xfrm>
            <a:off x="956604" y="67177"/>
            <a:ext cx="11235396" cy="2708434"/>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40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RECORDAR Y REFLEXIONAR</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Rectangle 2">
            <a:extLst>
              <a:ext uri="{FF2B5EF4-FFF2-40B4-BE49-F238E27FC236}">
                <a16:creationId xmlns:a16="http://schemas.microsoft.com/office/drawing/2014/main" id="{15A2DF4B-7F3F-9189-3179-5411735AF893}"/>
              </a:ext>
            </a:extLst>
          </p:cNvPr>
          <p:cNvSpPr>
            <a:spLocks noChangeArrowheads="1"/>
          </p:cNvSpPr>
          <p:nvPr/>
        </p:nvSpPr>
        <p:spPr bwMode="auto">
          <a:xfrm>
            <a:off x="169696" y="837774"/>
            <a:ext cx="11846257" cy="59093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32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(Recordar el evento mediante imágenes, palabras, fotos, videos, fragmentos musicales, etc.)</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1"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Reflexión inicial:</a:t>
            </a:r>
            <a:r>
              <a:rPr kumimoji="0" lang="es-ES" altLang="en-US" sz="32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 </a:t>
            </a:r>
            <a:r>
              <a:rPr kumimoji="0" lang="es-ES" altLang="en-US" sz="3200" b="0" i="0" u="sng"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Describiendo la experiencia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Esta reflexión inicial está diseñada para permitir que los participantes describan inicialmente la experiencia “en bruto”, sin mucha profundidad o búsqueda de significado.</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32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¿Qué experimentó?</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32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¿Qué te conmovió del evento/cuál fue tu momento más importante?</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32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¿A qué se comprometió?</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32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¿Cómo describiría sus sentimientos en cualquier momento de la liturgia?</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3200" b="0" i="0" u="none" strike="noStrike" cap="none" normalizeH="0" baseline="0" dirty="0">
                <a:ln>
                  <a:noFill/>
                </a:ln>
                <a:solidFill>
                  <a:srgbClr val="202124"/>
                </a:solidFill>
                <a:effectLst/>
                <a:latin typeface="inherit" charset="0"/>
                <a:ea typeface="Calibri" panose="020F0502020204030204" pitchFamily="34" charset="0"/>
                <a:cs typeface="Times New Roman" panose="02020603050405020304" pitchFamily="18" charset="0"/>
              </a:rPr>
              <a:t>¿Qué vio, oyó, olió, saboreó, sintió?</a:t>
            </a:r>
            <a:r>
              <a:rPr kumimoji="0" lang="en-US" altLang="en-US" sz="32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980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p:txBody>
          <a:bodyPr>
            <a:normAutofit/>
          </a:bodyPr>
          <a:lstStyle/>
          <a:p>
            <a:r>
              <a:rPr lang="en-US" dirty="0"/>
              <a:t> </a:t>
            </a:r>
          </a:p>
        </p:txBody>
      </p:sp>
      <p:sp>
        <p:nvSpPr>
          <p:cNvPr id="4" name="Marcador de contenido 3">
            <a:extLst>
              <a:ext uri="{FF2B5EF4-FFF2-40B4-BE49-F238E27FC236}">
                <a16:creationId xmlns:a16="http://schemas.microsoft.com/office/drawing/2014/main" id="{B649B448-9AF5-3F23-D447-7487ED201C4B}"/>
              </a:ext>
            </a:extLst>
          </p:cNvPr>
          <p:cNvSpPr>
            <a:spLocks noGrp="1"/>
          </p:cNvSpPr>
          <p:nvPr>
            <p:ph idx="1"/>
          </p:nvPr>
        </p:nvSpPr>
        <p:spPr/>
        <p:txBody>
          <a:bodyPr/>
          <a:lstStyle/>
          <a:p>
            <a:endParaRPr lang="en-US"/>
          </a:p>
        </p:txBody>
      </p:sp>
      <p:sp>
        <p:nvSpPr>
          <p:cNvPr id="3" name="TextBox 2">
            <a:extLst>
              <a:ext uri="{FF2B5EF4-FFF2-40B4-BE49-F238E27FC236}">
                <a16:creationId xmlns:a16="http://schemas.microsoft.com/office/drawing/2014/main" id="{974B7C9A-DCBC-B44B-ECA7-465A3D57F27A}"/>
              </a:ext>
            </a:extLst>
          </p:cNvPr>
          <p:cNvSpPr txBox="1"/>
          <p:nvPr/>
        </p:nvSpPr>
        <p:spPr>
          <a:xfrm>
            <a:off x="601864" y="0"/>
            <a:ext cx="10060223" cy="3631763"/>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36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REFLEXION SECUNDARIA</a:t>
            </a:r>
          </a:p>
          <a:p>
            <a:pPr marL="0" marR="0" algn="ctr">
              <a:spcBef>
                <a:spcPts val="0"/>
              </a:spcBef>
              <a:spcAft>
                <a:spcPts val="0"/>
              </a:spcAft>
            </a:pPr>
            <a:r>
              <a:rPr lang="en-US" sz="36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La </a:t>
            </a:r>
            <a:r>
              <a:rPr lang="en-US" sz="3600" b="1"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busqueda</a:t>
            </a:r>
            <a:r>
              <a:rPr lang="en-US" sz="36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del </a:t>
            </a:r>
            <a:r>
              <a:rPr lang="en-US" sz="3600" b="1"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significado</a:t>
            </a:r>
            <a:endParaRPr lang="en-US" sz="36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endParaRPr>
          </a:p>
          <a:p>
            <a:pPr marL="0" marR="0">
              <a:spcBef>
                <a:spcPts val="0"/>
              </a:spcBef>
              <a:spcAft>
                <a:spcPts val="0"/>
              </a:spcAft>
            </a:pPr>
            <a:endParaRPr lang="en-US" sz="2800" b="1" dirty="0">
              <a:effectLst/>
              <a:latin typeface="Calibri" panose="020F0502020204030204" pitchFamily="34"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Rectangle 1">
            <a:extLst>
              <a:ext uri="{FF2B5EF4-FFF2-40B4-BE49-F238E27FC236}">
                <a16:creationId xmlns:a16="http://schemas.microsoft.com/office/drawing/2014/main" id="{0AF09189-6DD6-DD76-34CD-9C8180B6D7F7}"/>
              </a:ext>
            </a:extLst>
          </p:cNvPr>
          <p:cNvSpPr>
            <a:spLocks noChangeArrowheads="1"/>
          </p:cNvSpPr>
          <p:nvPr/>
        </p:nvSpPr>
        <p:spPr bwMode="auto">
          <a:xfrm>
            <a:off x="101458" y="1790700"/>
            <a:ext cx="11982734" cy="498598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36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(Permitir a los participantes ir más allá)</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36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Experimentar el significado detrás de la experiencia.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6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1. ¿De qué manera particular te llamó la atención la presencia   	de Dios?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6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2. ¿Quién era el Dios que experimentaste en ese momento?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6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3. ¿Qué te dice esta experiencia acerca de Dios?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6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4. ¿Cómo sentiste la presencia de la comunidad?</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6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5. ¿Cuáles símbolos recuerdas en esta experiencia</a:t>
            </a:r>
            <a:r>
              <a:rPr kumimoji="0" lang="es-MX" altLang="en-US" sz="36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a:t>
            </a:r>
            <a:r>
              <a:rPr kumimoji="0" lang="es-ES" altLang="en-US" sz="36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¿Qué te dicen?</a:t>
            </a:r>
            <a:r>
              <a:rPr kumimoji="0" lang="en-US" altLang="en-US" sz="3600" b="0" i="0" u="none" strike="noStrike" cap="none" normalizeH="0" baseline="0" dirty="0">
                <a:ln>
                  <a:noFill/>
                </a:ln>
                <a:solidFill>
                  <a:schemeClr val="tx1"/>
                </a:solidFill>
                <a:effectLst/>
              </a:rPr>
              <a:t> </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375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a:xfrm>
            <a:off x="410692" y="1062940"/>
            <a:ext cx="10862291" cy="1137409"/>
          </a:xfrm>
        </p:spPr>
        <p:txBody>
          <a:bodyPr>
            <a:normAutofit fontScale="90000"/>
          </a:bodyPr>
          <a:lstStyle/>
          <a:p>
            <a:r>
              <a:rPr lang="en-US" sz="4000" b="1" dirty="0">
                <a:effectLst>
                  <a:outerShdw blurRad="38100" dist="38100" dir="2700000" algn="tl">
                    <a:srgbClr val="000000">
                      <a:alpha val="43137"/>
                    </a:srgbClr>
                  </a:outerShdw>
                </a:effectLst>
              </a:rPr>
              <a:t> COMPARTIENDO LA VISION CRISTIANA</a:t>
            </a:r>
          </a:p>
        </p:txBody>
      </p:sp>
      <p:sp>
        <p:nvSpPr>
          <p:cNvPr id="5" name="Marcador de contenido 4">
            <a:extLst>
              <a:ext uri="{FF2B5EF4-FFF2-40B4-BE49-F238E27FC236}">
                <a16:creationId xmlns:a16="http://schemas.microsoft.com/office/drawing/2014/main" id="{45FE90B3-F039-8E3D-6B9B-44B17FB03356}"/>
              </a:ext>
            </a:extLst>
          </p:cNvPr>
          <p:cNvSpPr>
            <a:spLocks noGrp="1"/>
          </p:cNvSpPr>
          <p:nvPr>
            <p:ph idx="1"/>
          </p:nvPr>
        </p:nvSpPr>
        <p:spPr>
          <a:xfrm>
            <a:off x="533522" y="2350259"/>
            <a:ext cx="10862290" cy="4507741"/>
          </a:xfrm>
        </p:spPr>
        <p:txBody>
          <a:bodyPr/>
          <a:lstStyle/>
          <a:p>
            <a:endParaRPr lang="en-US" dirty="0"/>
          </a:p>
        </p:txBody>
      </p:sp>
      <p:sp>
        <p:nvSpPr>
          <p:cNvPr id="3" name="TextBox 2">
            <a:extLst>
              <a:ext uri="{FF2B5EF4-FFF2-40B4-BE49-F238E27FC236}">
                <a16:creationId xmlns:a16="http://schemas.microsoft.com/office/drawing/2014/main" id="{974B7C9A-DCBC-B44B-ECA7-465A3D57F27A}"/>
              </a:ext>
            </a:extLst>
          </p:cNvPr>
          <p:cNvSpPr txBox="1"/>
          <p:nvPr/>
        </p:nvSpPr>
        <p:spPr>
          <a:xfrm>
            <a:off x="796188" y="2217056"/>
            <a:ext cx="11124956" cy="4278094"/>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4000" dirty="0">
                <a:effectLst/>
                <a:latin typeface="inherit"/>
                <a:ea typeface="Calibri" panose="020F0502020204030204" pitchFamily="34" charset="0"/>
                <a:cs typeface="Times New Roman" panose="02020603050405020304" pitchFamily="18" charset="0"/>
              </a:rPr>
              <a:t>En diálogo acerca de la experiencia, mencionar y resaltar el aspecto relevante de la Tradición, tomando siempre como punto de partida la experiencia y la reflexión sobre esa experiencia.</a:t>
            </a:r>
            <a:endParaRPr lang="en-US" sz="4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1755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111456" y="135760"/>
            <a:ext cx="11969087" cy="2708434"/>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40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RECORDAR Y REFLEXIONAR</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4" name="Rectangle 1">
            <a:extLst>
              <a:ext uri="{FF2B5EF4-FFF2-40B4-BE49-F238E27FC236}">
                <a16:creationId xmlns:a16="http://schemas.microsoft.com/office/drawing/2014/main" id="{6E87AC9D-927F-FBCB-5889-8C9D22B8167C}"/>
              </a:ext>
            </a:extLst>
          </p:cNvPr>
          <p:cNvSpPr>
            <a:spLocks noChangeArrowheads="1"/>
          </p:cNvSpPr>
          <p:nvPr/>
        </p:nvSpPr>
        <p:spPr bwMode="auto">
          <a:xfrm>
            <a:off x="260444" y="1859371"/>
            <a:ext cx="11671110" cy="430887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4000" b="1"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Cambiar (“convertirse”) por el bien de la misión en la obra de Dios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¿Qué diferencia hizo todo esto?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¿Cómo ha moldeado el evento la vida y las acciones futuras de los participantes?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¿Quién necesita escuchar lo que experimentó/sintió?</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¿Qué vas a hacer esta semana en respuesta?</a:t>
            </a:r>
            <a:r>
              <a:rPr kumimoji="0" lang="en-US" altLang="en-US" sz="4000" b="0" i="0" u="none" strike="noStrike" cap="none" normalizeH="0" baseline="0" dirty="0">
                <a:ln>
                  <a:noFill/>
                </a:ln>
                <a:solidFill>
                  <a:schemeClr val="tx1"/>
                </a:solidFill>
                <a:effectLst/>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77164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15660" y="196123"/>
            <a:ext cx="10060223" cy="3570208"/>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40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LA MISTAGOGIA EN EL RITO #244</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4" name="Rectangle 1">
            <a:extLst>
              <a:ext uri="{FF2B5EF4-FFF2-40B4-BE49-F238E27FC236}">
                <a16:creationId xmlns:a16="http://schemas.microsoft.com/office/drawing/2014/main" id="{1605C2B4-FD59-96BD-53BB-F71DF862E5E2}"/>
              </a:ext>
            </a:extLst>
          </p:cNvPr>
          <p:cNvSpPr>
            <a:spLocks noChangeArrowheads="1"/>
          </p:cNvSpPr>
          <p:nvPr/>
        </p:nvSpPr>
        <p:spPr bwMode="auto">
          <a:xfrm>
            <a:off x="150126" y="1823661"/>
            <a:ext cx="12041874" cy="49244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 A la tercera etapa de la iniciación cristiana; la celebración de los sacramentos, le sigue el período final, el período de la catequesis o Mistagógia posbautismal.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Este es un tiempo para que la comunidad y los neófitos crezcan juntos en la profundización de su comprensión del misterio pascual y en hacerlo parte de sus vidas a través de la meditación del Evangelio, compartiendo la eucaristía y haciendo las obras de caridad. </a:t>
            </a:r>
            <a:endParaRPr kumimoji="0" lang="es-ES" altLang="en-US" sz="400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pic>
        <p:nvPicPr>
          <p:cNvPr id="5" name="Picture 2">
            <a:extLst>
              <a:ext uri="{FF2B5EF4-FFF2-40B4-BE49-F238E27FC236}">
                <a16:creationId xmlns:a16="http://schemas.microsoft.com/office/drawing/2014/main" id="{6E265446-2B6A-BC13-4F2E-85650379C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13" y="81890"/>
            <a:ext cx="1243613" cy="156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40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p:txBody>
          <a:bodyPr>
            <a:normAutofit/>
          </a:bodyPr>
          <a:lstStyle/>
          <a:p>
            <a:r>
              <a:rPr lang="en-US" dirty="0"/>
              <a:t> </a:t>
            </a:r>
          </a:p>
        </p:txBody>
      </p:sp>
      <p:sp>
        <p:nvSpPr>
          <p:cNvPr id="4" name="Marcador de contenido 3">
            <a:extLst>
              <a:ext uri="{FF2B5EF4-FFF2-40B4-BE49-F238E27FC236}">
                <a16:creationId xmlns:a16="http://schemas.microsoft.com/office/drawing/2014/main" id="{FBC8A53E-5D6C-25E2-8B02-DDAC22297BE5}"/>
              </a:ext>
            </a:extLst>
          </p:cNvPr>
          <p:cNvSpPr>
            <a:spLocks noGrp="1"/>
          </p:cNvSpPr>
          <p:nvPr>
            <p:ph idx="1"/>
          </p:nvPr>
        </p:nvSpPr>
        <p:spPr>
          <a:xfrm>
            <a:off x="0" y="1234996"/>
            <a:ext cx="12037325" cy="5623004"/>
          </a:xfrm>
        </p:spPr>
        <p:txBody>
          <a:bodyPr>
            <a:noAutofit/>
          </a:bodyPr>
          <a:lstStyle/>
          <a:p>
            <a:r>
              <a:rPr lang="es-ES" sz="3600" dirty="0">
                <a:solidFill>
                  <a:schemeClr val="tx1"/>
                </a:solidFill>
                <a:effectLst/>
                <a:latin typeface="inherit"/>
                <a:ea typeface="Calibri" panose="020F0502020204030204" pitchFamily="34" charset="0"/>
                <a:cs typeface="Times New Roman" panose="02020603050405020304" pitchFamily="18" charset="0"/>
              </a:rPr>
              <a:t>Los neófitos son, como sugiere el término “Mistagógia”, introducidos en un conocimiento más completo y mas efectivo de los misterios mediante el mensaje evangélico que han aprendido y especialmente mediante de su experiencia de los sacramentos que han recibido. Porque realmente han sido renovados en mente, han gustado mas profundamente la dulzura de la Palabra de Dios, han recibido al Espíritu Santo y han crecido en su conocimiento de la bondad de Dios.</a:t>
            </a:r>
            <a:endParaRPr lang="en-US" sz="3600" dirty="0">
              <a:solidFill>
                <a:schemeClr val="tx1"/>
              </a:solidFill>
            </a:endParaRPr>
          </a:p>
        </p:txBody>
      </p:sp>
      <p:sp>
        <p:nvSpPr>
          <p:cNvPr id="3" name="TextBox 2">
            <a:extLst>
              <a:ext uri="{FF2B5EF4-FFF2-40B4-BE49-F238E27FC236}">
                <a16:creationId xmlns:a16="http://schemas.microsoft.com/office/drawing/2014/main" id="{974B7C9A-DCBC-B44B-ECA7-465A3D57F27A}"/>
              </a:ext>
            </a:extLst>
          </p:cNvPr>
          <p:cNvSpPr txBox="1"/>
          <p:nvPr/>
        </p:nvSpPr>
        <p:spPr>
          <a:xfrm>
            <a:off x="1806726" y="450166"/>
            <a:ext cx="10060223" cy="1569660"/>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r>
              <a:rPr lang="en-US"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en-US" sz="40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LA MISTAGOGIA EN EL RITO RICA #245</a:t>
            </a:r>
            <a:endParaRPr lang="en-US" sz="4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5" name="Picture 2">
            <a:extLst>
              <a:ext uri="{FF2B5EF4-FFF2-40B4-BE49-F238E27FC236}">
                <a16:creationId xmlns:a16="http://schemas.microsoft.com/office/drawing/2014/main" id="{C144B5AF-2D9F-E4F2-C83F-E638F7C0F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3712" y="103955"/>
            <a:ext cx="1243613" cy="156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894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CF4A0A-B8A1-FD90-8E60-6EDC10EAA684}"/>
              </a:ext>
            </a:extLst>
          </p:cNvPr>
          <p:cNvSpPr>
            <a:spLocks noGrp="1"/>
          </p:cNvSpPr>
          <p:nvPr>
            <p:ph type="title"/>
          </p:nvPr>
        </p:nvSpPr>
        <p:spPr>
          <a:xfrm>
            <a:off x="956670" y="219667"/>
            <a:ext cx="10026650" cy="655637"/>
          </a:xfrm>
        </p:spPr>
        <p:txBody>
          <a:bodyPr>
            <a:noAutofit/>
          </a:bodyPr>
          <a:lstStyle/>
          <a:p>
            <a:r>
              <a:rPr lang="en-US" sz="4800" dirty="0" err="1"/>
              <a:t>Oracion</a:t>
            </a:r>
            <a:endParaRPr lang="en-US" sz="4800" dirty="0"/>
          </a:p>
        </p:txBody>
      </p:sp>
      <p:sp>
        <p:nvSpPr>
          <p:cNvPr id="3" name="Marcador de contenido 2">
            <a:extLst>
              <a:ext uri="{FF2B5EF4-FFF2-40B4-BE49-F238E27FC236}">
                <a16:creationId xmlns:a16="http://schemas.microsoft.com/office/drawing/2014/main" id="{A56AF35A-8DAA-85B7-D3BC-5F44CE93549D}"/>
              </a:ext>
            </a:extLst>
          </p:cNvPr>
          <p:cNvSpPr>
            <a:spLocks noGrp="1"/>
          </p:cNvSpPr>
          <p:nvPr>
            <p:ph idx="1"/>
          </p:nvPr>
        </p:nvSpPr>
        <p:spPr>
          <a:xfrm>
            <a:off x="225850" y="304258"/>
            <a:ext cx="11740297" cy="967144"/>
          </a:xfrm>
        </p:spPr>
        <p:txBody>
          <a:bodyPr>
            <a:normAutofit lnSpcReduction="10000"/>
          </a:bodyPr>
          <a:lstStyle/>
          <a:p>
            <a:pPr algn="r"/>
            <a:r>
              <a:rPr lang="en-US" sz="4800" b="1" dirty="0">
                <a:effectLst>
                  <a:outerShdw blurRad="38100" dist="38100" dir="2700000" algn="tl">
                    <a:srgbClr val="000000">
                      <a:alpha val="43137"/>
                    </a:srgbClr>
                  </a:outerShdw>
                </a:effectLst>
              </a:rPr>
              <a:t>1Pedro </a:t>
            </a:r>
            <a:r>
              <a:rPr lang="en-US" sz="5400" b="1" dirty="0">
                <a:effectLst>
                  <a:outerShdw blurRad="38100" dist="38100" dir="2700000" algn="tl">
                    <a:srgbClr val="000000">
                      <a:alpha val="43137"/>
                    </a:srgbClr>
                  </a:outerShdw>
                </a:effectLst>
              </a:rPr>
              <a:t>2</a:t>
            </a:r>
            <a:r>
              <a:rPr lang="en-US" sz="4800" b="1" dirty="0">
                <a:effectLst>
                  <a:outerShdw blurRad="38100" dist="38100" dir="2700000" algn="tl">
                    <a:srgbClr val="000000">
                      <a:alpha val="43137"/>
                    </a:srgbClr>
                  </a:outerShdw>
                </a:effectLst>
              </a:rPr>
              <a:t>, 1 – 3. 9</a:t>
            </a:r>
          </a:p>
          <a:p>
            <a:endParaRPr lang="en-US" sz="2400" b="1" dirty="0">
              <a:effectLst>
                <a:outerShdw blurRad="38100" dist="38100" dir="2700000" algn="tl">
                  <a:srgbClr val="000000">
                    <a:alpha val="43137"/>
                  </a:srgbClr>
                </a:outerShdw>
              </a:effectLst>
            </a:endParaRPr>
          </a:p>
        </p:txBody>
      </p:sp>
      <p:sp>
        <p:nvSpPr>
          <p:cNvPr id="4" name="Rectangle 1">
            <a:extLst>
              <a:ext uri="{FF2B5EF4-FFF2-40B4-BE49-F238E27FC236}">
                <a16:creationId xmlns:a16="http://schemas.microsoft.com/office/drawing/2014/main" id="{96AF9D67-84BB-53B2-B883-EA54CF80BC1F}"/>
              </a:ext>
            </a:extLst>
          </p:cNvPr>
          <p:cNvSpPr>
            <a:spLocks noChangeArrowheads="1"/>
          </p:cNvSpPr>
          <p:nvPr/>
        </p:nvSpPr>
        <p:spPr bwMode="auto">
          <a:xfrm>
            <a:off x="225850" y="1406131"/>
            <a:ext cx="11740297" cy="523220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Oh Señor, cierro los ojos como para saborear la comida más deliciosa que jamás haya comido.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Disfruto este momento de reflexión y mis sentidos se saturan de significado y recuerdo de mi encuentro contigo durante la noche de todas las noches: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en el calor del fuego,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como la luz en la oscuridad,</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en el resplandor de los rostros reunidos,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en las palabras de la historia y la esperanza,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en la canción y en la historia,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en el desfile y el boato,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en las aguas de la nueva vida,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en aceite calmante,</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en el fortalecimiento del tacto,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Tú en el alimento de la vida eterna.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Una parte de mí quiere quedarse aquí para siempre.</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En este momento de recuerdo.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Y tu Espíritu me llama más allá de la memoria y a ponerme en movimiento.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000" b="1" i="0"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Calibri" panose="020F0502020204030204" pitchFamily="34" charset="0"/>
                <a:cs typeface="Times New Roman" panose="02020603050405020304" pitchFamily="18" charset="0"/>
              </a:rPr>
              <a:t>Anímame a tomarme el tiempo para reflexionar profunda y diariamente, sobre mis encuentros contigo. Amen</a:t>
            </a:r>
            <a:r>
              <a:rPr kumimoji="0" lang="en-US" altLang="en-US" sz="2000" b="1" i="0" u="none" strike="noStrike" cap="none" normalizeH="0" baseline="0" dirty="0">
                <a:ln>
                  <a:noFill/>
                </a:ln>
                <a:solidFill>
                  <a:schemeClr val="tx1"/>
                </a:solidFill>
                <a:effectLst>
                  <a:outerShdw blurRad="38100" dist="38100" dir="2700000" algn="tl">
                    <a:srgbClr val="000000">
                      <a:alpha val="43137"/>
                    </a:srgbClr>
                  </a:outerShdw>
                </a:effectLst>
              </a:rPr>
              <a:t> </a:t>
            </a:r>
            <a:endParaRPr kumimoji="0" lang="en-US"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265287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a:xfrm>
            <a:off x="2038289" y="459205"/>
            <a:ext cx="10026650" cy="655637"/>
          </a:xfrm>
        </p:spPr>
        <p:txBody>
          <a:bodyPr>
            <a:normAutofit/>
          </a:bodyPr>
          <a:lstStyle/>
          <a:p>
            <a:r>
              <a:rPr lang="en-US" sz="40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LA MISTAGOGIA EN EL RITO RICA# 246</a:t>
            </a:r>
            <a:endParaRPr lang="en-US" sz="4000" dirty="0"/>
          </a:p>
        </p:txBody>
      </p:sp>
      <p:sp>
        <p:nvSpPr>
          <p:cNvPr id="3" name="TextBox 2">
            <a:extLst>
              <a:ext uri="{FF2B5EF4-FFF2-40B4-BE49-F238E27FC236}">
                <a16:creationId xmlns:a16="http://schemas.microsoft.com/office/drawing/2014/main" id="{974B7C9A-DCBC-B44B-ECA7-465A3D57F27A}"/>
              </a:ext>
            </a:extLst>
          </p:cNvPr>
          <p:cNvSpPr txBox="1"/>
          <p:nvPr/>
        </p:nvSpPr>
        <p:spPr>
          <a:xfrm>
            <a:off x="888365" y="2046954"/>
            <a:ext cx="10060223" cy="1815882"/>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8" name="Marcador de contenido 7">
            <a:extLst>
              <a:ext uri="{FF2B5EF4-FFF2-40B4-BE49-F238E27FC236}">
                <a16:creationId xmlns:a16="http://schemas.microsoft.com/office/drawing/2014/main" id="{6FD81864-483E-4A8E-257A-0B1EF670A46A}"/>
              </a:ext>
            </a:extLst>
          </p:cNvPr>
          <p:cNvSpPr>
            <a:spLocks noGrp="1"/>
          </p:cNvSpPr>
          <p:nvPr>
            <p:ph idx="1"/>
          </p:nvPr>
        </p:nvSpPr>
        <p:spPr/>
        <p:txBody>
          <a:bodyPr/>
          <a:lstStyle/>
          <a:p>
            <a:endParaRPr lang="en-US"/>
          </a:p>
        </p:txBody>
      </p:sp>
      <p:sp>
        <p:nvSpPr>
          <p:cNvPr id="9" name="Rectangle 4">
            <a:extLst>
              <a:ext uri="{FF2B5EF4-FFF2-40B4-BE49-F238E27FC236}">
                <a16:creationId xmlns:a16="http://schemas.microsoft.com/office/drawing/2014/main" id="{BABDEE45-2E45-9610-4FAD-1A9F337266B7}"/>
              </a:ext>
            </a:extLst>
          </p:cNvPr>
          <p:cNvSpPr>
            <a:spLocks noChangeArrowheads="1"/>
          </p:cNvSpPr>
          <p:nvPr/>
        </p:nvSpPr>
        <p:spPr bwMode="auto">
          <a:xfrm>
            <a:off x="573207" y="1790700"/>
            <a:ext cx="10972800" cy="430887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La etapa de catequesis posbautismal es de gran significado tanto para los neófitos como para el resto de los fieles.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Durante ella los neófitos, con la ayuda de sus padrinos, deben experimentar una acogida plena y gozosa en la comunidad y entrar en vínculos más estrechos con los demás fieles. </a:t>
            </a:r>
            <a:endParaRPr kumimoji="0" lang="es-ES" altLang="en-US" sz="4000" b="0" i="0" u="none" strike="noStrike" cap="none" normalizeH="0" baseline="0" dirty="0">
              <a:ln>
                <a:noFill/>
              </a:ln>
              <a:solidFill>
                <a:schemeClr val="tx1"/>
              </a:solidFill>
              <a:effectLst/>
              <a:latin typeface="Arial" panose="020B0604020202020204" pitchFamily="34" charset="0"/>
            </a:endParaRPr>
          </a:p>
        </p:txBody>
      </p:sp>
      <p:pic>
        <p:nvPicPr>
          <p:cNvPr id="10" name="Picture 2">
            <a:extLst>
              <a:ext uri="{FF2B5EF4-FFF2-40B4-BE49-F238E27FC236}">
                <a16:creationId xmlns:a16="http://schemas.microsoft.com/office/drawing/2014/main" id="{FB4D3677-74FB-25FD-1FE0-1832402EF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29" y="140815"/>
            <a:ext cx="1243613" cy="156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048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a:xfrm>
            <a:off x="458063" y="766354"/>
            <a:ext cx="10026650" cy="655637"/>
          </a:xfrm>
        </p:spPr>
        <p:txBody>
          <a:bodyPr>
            <a:normAutofit/>
          </a:bodyPr>
          <a:lstStyle/>
          <a:p>
            <a:r>
              <a:rPr lang="en-US" sz="40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LA MISTAGOGIA EN EL RITO RICA# 247</a:t>
            </a:r>
            <a:endParaRPr lang="en-US" sz="4000" dirty="0"/>
          </a:p>
        </p:txBody>
      </p:sp>
      <p:sp>
        <p:nvSpPr>
          <p:cNvPr id="4" name="Marcador de contenido 3">
            <a:extLst>
              <a:ext uri="{FF2B5EF4-FFF2-40B4-BE49-F238E27FC236}">
                <a16:creationId xmlns:a16="http://schemas.microsoft.com/office/drawing/2014/main" id="{276467FA-7B3A-24AB-296E-F10A7352F91C}"/>
              </a:ext>
            </a:extLst>
          </p:cNvPr>
          <p:cNvSpPr>
            <a:spLocks noGrp="1"/>
          </p:cNvSpPr>
          <p:nvPr>
            <p:ph idx="1"/>
          </p:nvPr>
        </p:nvSpPr>
        <p:spPr>
          <a:xfrm>
            <a:off x="272955" y="1790700"/>
            <a:ext cx="11750723" cy="4582804"/>
          </a:xfrm>
        </p:spPr>
        <p:txBody>
          <a:bodyPr>
            <a:noAutofit/>
          </a:bodyPr>
          <a:lstStyle/>
          <a:p>
            <a:r>
              <a:rPr lang="es-ES" sz="4000" dirty="0">
                <a:solidFill>
                  <a:schemeClr val="tx1"/>
                </a:solidFill>
                <a:effectLst/>
                <a:latin typeface="inherit"/>
                <a:ea typeface="Calibri" panose="020F0502020204030204" pitchFamily="34" charset="0"/>
                <a:cs typeface="Times New Roman" panose="02020603050405020304" pitchFamily="18" charset="0"/>
              </a:rPr>
              <a:t>Puesto que el espíritu y el poder distintivo de la etapa de catequesis posbautismal o Mistagógia se derivan de la nueva experiencia personal de los sacramentos y de la comunidad, su lugar principal es en lo que se llama Misas para los neófitos, esto es, las Misas dominicales del tiempo de Pascua. </a:t>
            </a:r>
            <a:endParaRPr lang="en-US" sz="4000" dirty="0">
              <a:solidFill>
                <a:schemeClr val="tx1"/>
              </a:solidFill>
            </a:endParaRPr>
          </a:p>
        </p:txBody>
      </p:sp>
      <p:sp>
        <p:nvSpPr>
          <p:cNvPr id="3" name="TextBox 2">
            <a:extLst>
              <a:ext uri="{FF2B5EF4-FFF2-40B4-BE49-F238E27FC236}">
                <a16:creationId xmlns:a16="http://schemas.microsoft.com/office/drawing/2014/main" id="{974B7C9A-DCBC-B44B-ECA7-465A3D57F27A}"/>
              </a:ext>
            </a:extLst>
          </p:cNvPr>
          <p:cNvSpPr txBox="1"/>
          <p:nvPr/>
        </p:nvSpPr>
        <p:spPr>
          <a:xfrm>
            <a:off x="1045927" y="6537067"/>
            <a:ext cx="10060223" cy="1384995"/>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7" name="Picture 2">
            <a:extLst>
              <a:ext uri="{FF2B5EF4-FFF2-40B4-BE49-F238E27FC236}">
                <a16:creationId xmlns:a16="http://schemas.microsoft.com/office/drawing/2014/main" id="{E77FC05B-61A8-4426-E82A-2CB8DD596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0065" y="145999"/>
            <a:ext cx="1243613" cy="156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466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a:xfrm>
            <a:off x="1922879" y="656131"/>
            <a:ext cx="10026650" cy="655637"/>
          </a:xfrm>
        </p:spPr>
        <p:txBody>
          <a:bodyPr>
            <a:normAutofit/>
          </a:bodyPr>
          <a:lstStyle/>
          <a:p>
            <a:r>
              <a:rPr lang="en-US" dirty="0"/>
              <a:t> </a:t>
            </a:r>
            <a:r>
              <a:rPr lang="en-US" sz="4000" b="1" dirty="0">
                <a:effectLst>
                  <a:outerShdw blurRad="38100" dist="38100" dir="2700000" algn="tl">
                    <a:srgbClr val="000000">
                      <a:alpha val="43137"/>
                    </a:srgbClr>
                  </a:outerShdw>
                </a:effectLst>
              </a:rPr>
              <a:t>LA MISTAGOGIA DEL RITO# 248</a:t>
            </a:r>
          </a:p>
        </p:txBody>
      </p:sp>
      <p:sp>
        <p:nvSpPr>
          <p:cNvPr id="4" name="Marcador de contenido 3">
            <a:extLst>
              <a:ext uri="{FF2B5EF4-FFF2-40B4-BE49-F238E27FC236}">
                <a16:creationId xmlns:a16="http://schemas.microsoft.com/office/drawing/2014/main" id="{4BA9EC6D-08C8-33FC-1966-C6CBBAE96BAD}"/>
              </a:ext>
            </a:extLst>
          </p:cNvPr>
          <p:cNvSpPr>
            <a:spLocks noGrp="1"/>
          </p:cNvSpPr>
          <p:nvPr>
            <p:ph idx="1"/>
          </p:nvPr>
        </p:nvSpPr>
        <p:spPr>
          <a:xfrm>
            <a:off x="0" y="1790700"/>
            <a:ext cx="12192000" cy="5067300"/>
          </a:xfrm>
        </p:spPr>
        <p:txBody>
          <a:bodyPr>
            <a:noAutofit/>
          </a:bodyPr>
          <a:lstStyle/>
          <a:p>
            <a:r>
              <a:rPr lang="es-ES" sz="3600" dirty="0">
                <a:solidFill>
                  <a:schemeClr val="tx1"/>
                </a:solidFill>
                <a:effectLst/>
                <a:latin typeface="inherit"/>
                <a:ea typeface="Calibri" panose="020F0502020204030204" pitchFamily="34" charset="0"/>
                <a:cs typeface="Times New Roman" panose="02020603050405020304" pitchFamily="18" charset="0"/>
              </a:rPr>
              <a:t>Todos los neófitos y sus padrinos deben hacer un esfuerzo para participar en las Misas para los neófitos y toda la comunidad local </a:t>
            </a:r>
            <a:r>
              <a:rPr lang="es-ES" sz="3600" dirty="0">
                <a:solidFill>
                  <a:schemeClr val="tx1"/>
                </a:solidFill>
                <a:latin typeface="inherit"/>
                <a:ea typeface="Calibri" panose="020F0502020204030204" pitchFamily="34" charset="0"/>
                <a:cs typeface="Times New Roman" panose="02020603050405020304" pitchFamily="18" charset="0"/>
              </a:rPr>
              <a:t>entera </a:t>
            </a:r>
            <a:r>
              <a:rPr lang="es-ES" sz="3600" dirty="0">
                <a:solidFill>
                  <a:schemeClr val="tx1"/>
                </a:solidFill>
                <a:effectLst/>
                <a:latin typeface="inherit"/>
                <a:ea typeface="Calibri" panose="020F0502020204030204" pitchFamily="34" charset="0"/>
                <a:cs typeface="Times New Roman" panose="02020603050405020304" pitchFamily="18" charset="0"/>
              </a:rPr>
              <a:t>debe ser invitada a participar con ellos. Se deben reservar sitios especiales en la congregación para los neófitos y sus padrinos. La homilía y, si las circunstancias lo sugieren, las oraciones universales deben tomar en cuenta la presencia y las necesidades de los neófitos. </a:t>
            </a:r>
            <a:endParaRPr lang="en-US" sz="3600" dirty="0">
              <a:solidFill>
                <a:schemeClr val="tx1"/>
              </a:solidFill>
            </a:endParaRPr>
          </a:p>
        </p:txBody>
      </p:sp>
      <p:pic>
        <p:nvPicPr>
          <p:cNvPr id="5" name="Picture 2">
            <a:extLst>
              <a:ext uri="{FF2B5EF4-FFF2-40B4-BE49-F238E27FC236}">
                <a16:creationId xmlns:a16="http://schemas.microsoft.com/office/drawing/2014/main" id="{662C5FE5-24B4-35B8-9B6D-29BB20F5D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93" y="227780"/>
            <a:ext cx="1243613" cy="156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499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a:xfrm>
            <a:off x="167076" y="683419"/>
            <a:ext cx="11409528" cy="655637"/>
          </a:xfrm>
        </p:spPr>
        <p:txBody>
          <a:bodyPr>
            <a:noAutofit/>
          </a:bodyPr>
          <a:lstStyle/>
          <a:p>
            <a:r>
              <a:rPr lang="en-US" sz="36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LA MISTAGOGIA EN EL RITO RICA #249-250</a:t>
            </a:r>
            <a:endParaRPr lang="en-US" sz="3600" dirty="0"/>
          </a:p>
        </p:txBody>
      </p:sp>
      <p:sp>
        <p:nvSpPr>
          <p:cNvPr id="4" name="Marcador de contenido 3">
            <a:extLst>
              <a:ext uri="{FF2B5EF4-FFF2-40B4-BE49-F238E27FC236}">
                <a16:creationId xmlns:a16="http://schemas.microsoft.com/office/drawing/2014/main" id="{B9AEAD92-8190-58A8-82A2-F04E40E13775}"/>
              </a:ext>
            </a:extLst>
          </p:cNvPr>
          <p:cNvSpPr>
            <a:spLocks noGrp="1"/>
          </p:cNvSpPr>
          <p:nvPr>
            <p:ph idx="1"/>
          </p:nvPr>
        </p:nvSpPr>
        <p:spPr>
          <a:xfrm>
            <a:off x="0" y="1686757"/>
            <a:ext cx="12192000" cy="5171243"/>
          </a:xfrm>
        </p:spPr>
        <p:txBody>
          <a:bodyPr>
            <a:noAutofit/>
          </a:bodyPr>
          <a:lstStyle/>
          <a:p>
            <a:r>
              <a:rPr lang="es-ES" sz="3600" dirty="0">
                <a:solidFill>
                  <a:schemeClr val="tx1"/>
                </a:solidFill>
                <a:effectLst/>
                <a:latin typeface="inherit"/>
                <a:ea typeface="Calibri" panose="020F0502020204030204" pitchFamily="34" charset="0"/>
                <a:cs typeface="Times New Roman" panose="02020603050405020304" pitchFamily="18" charset="0"/>
              </a:rPr>
              <a:t>Para clausurar el período de la catequesis posbautismal, se debe tener alguna celebración al final del tiempo pascual, cerca del domingo de Pentecostés. Pueden acompañar a esa ocasión algunas festividades según las costumbres locales.</a:t>
            </a:r>
          </a:p>
          <a:p>
            <a:r>
              <a:rPr lang="es-ES" sz="3600" dirty="0">
                <a:solidFill>
                  <a:schemeClr val="tx1"/>
                </a:solidFill>
                <a:effectLst/>
                <a:latin typeface="inherit"/>
                <a:ea typeface="Calibri" panose="020F0502020204030204" pitchFamily="34" charset="0"/>
                <a:cs typeface="Times New Roman" panose="02020603050405020304" pitchFamily="18" charset="0"/>
              </a:rPr>
              <a:t>En el aniversario de su bautismo, los neófitos deben ser congregados a fin de dar gracias a Dios, compartir entre sí sus experiencias espirituales y renovar su compromiso.</a:t>
            </a:r>
            <a:endParaRPr lang="en-US" sz="3600" dirty="0">
              <a:solidFill>
                <a:schemeClr val="tx1"/>
              </a:solidFill>
            </a:endParaRPr>
          </a:p>
        </p:txBody>
      </p:sp>
      <p:pic>
        <p:nvPicPr>
          <p:cNvPr id="5" name="Picture 2">
            <a:extLst>
              <a:ext uri="{FF2B5EF4-FFF2-40B4-BE49-F238E27FC236}">
                <a16:creationId xmlns:a16="http://schemas.microsoft.com/office/drawing/2014/main" id="{1DD61C7B-31F9-905F-718F-DDBD79D92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1311" y="229778"/>
            <a:ext cx="1243613" cy="156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75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a:xfrm>
            <a:off x="1700937" y="679592"/>
            <a:ext cx="10026650" cy="655637"/>
          </a:xfrm>
        </p:spPr>
        <p:txBody>
          <a:bodyPr>
            <a:noAutofit/>
          </a:bodyPr>
          <a:lstStyle/>
          <a:p>
            <a:r>
              <a:rPr lang="en-US" sz="40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LA MISTAGOGIA EN EL RITO RICA #251</a:t>
            </a:r>
            <a:endParaRPr lang="en-US" sz="4000" dirty="0"/>
          </a:p>
        </p:txBody>
      </p:sp>
      <p:sp>
        <p:nvSpPr>
          <p:cNvPr id="4" name="Marcador de contenido 3">
            <a:extLst>
              <a:ext uri="{FF2B5EF4-FFF2-40B4-BE49-F238E27FC236}">
                <a16:creationId xmlns:a16="http://schemas.microsoft.com/office/drawing/2014/main" id="{BECD329C-36A6-BD7E-9060-859B48A31D5A}"/>
              </a:ext>
            </a:extLst>
          </p:cNvPr>
          <p:cNvSpPr>
            <a:spLocks noGrp="1"/>
          </p:cNvSpPr>
          <p:nvPr>
            <p:ph idx="1"/>
          </p:nvPr>
        </p:nvSpPr>
        <p:spPr>
          <a:xfrm>
            <a:off x="1079500" y="2200133"/>
            <a:ext cx="10026650" cy="3978275"/>
          </a:xfrm>
        </p:spPr>
        <p:txBody>
          <a:bodyPr/>
          <a:lstStyle/>
          <a:p>
            <a:endParaRPr lang="en-US" dirty="0"/>
          </a:p>
        </p:txBody>
      </p:sp>
      <p:sp>
        <p:nvSpPr>
          <p:cNvPr id="7" name="Rectangle 3">
            <a:extLst>
              <a:ext uri="{FF2B5EF4-FFF2-40B4-BE49-F238E27FC236}">
                <a16:creationId xmlns:a16="http://schemas.microsoft.com/office/drawing/2014/main" id="{0E2B10D5-9FAE-FC63-9917-C4449E23B3D3}"/>
              </a:ext>
            </a:extLst>
          </p:cNvPr>
          <p:cNvSpPr>
            <a:spLocks noChangeArrowheads="1"/>
          </p:cNvSpPr>
          <p:nvPr/>
        </p:nvSpPr>
        <p:spPr bwMode="auto">
          <a:xfrm>
            <a:off x="450376" y="2034834"/>
            <a:ext cx="11409528" cy="430887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1"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Para mostrar su cuidado pastoral por estos nuevos miembros de la Iglesia, el obispo, particularmente si no le fue posible presidir él mismo los sacramentos de la iniciación, debería hacer los arreglos, si es posible, para reunirse con los recién bautizados por lo menos una vez al año y presidir en una celebración eucarística con ellos. </a:t>
            </a:r>
            <a:endParaRPr kumimoji="0" lang="es-ES" altLang="en-US" sz="4000" b="1" i="0" u="none" strike="noStrike" cap="none" normalizeH="0" baseline="0" dirty="0">
              <a:ln>
                <a:noFill/>
              </a:ln>
              <a:solidFill>
                <a:schemeClr val="tx1"/>
              </a:solidFill>
              <a:effectLst/>
              <a:latin typeface="Arial" panose="020B0604020202020204" pitchFamily="34" charset="0"/>
            </a:endParaRPr>
          </a:p>
        </p:txBody>
      </p:sp>
      <p:pic>
        <p:nvPicPr>
          <p:cNvPr id="8" name="Picture 2">
            <a:extLst>
              <a:ext uri="{FF2B5EF4-FFF2-40B4-BE49-F238E27FC236}">
                <a16:creationId xmlns:a16="http://schemas.microsoft.com/office/drawing/2014/main" id="{5517F69F-A32E-80CB-8FE7-DB9EF096E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84" y="279372"/>
            <a:ext cx="1243613" cy="156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79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a:xfrm>
            <a:off x="1287262" y="370676"/>
            <a:ext cx="8886694" cy="1063249"/>
          </a:xfrm>
        </p:spPr>
        <p:txBody>
          <a:bodyPr>
            <a:noAutofit/>
          </a:bodyPr>
          <a:lstStyle/>
          <a:p>
            <a:pPr algn="ctr"/>
            <a:r>
              <a:rPr lang="en-US" sz="3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LA MISTAGOGIA y </a:t>
            </a:r>
            <a:r>
              <a:rPr lang="en-US" sz="3200" b="1"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los</a:t>
            </a:r>
            <a:r>
              <a:rPr lang="en-US" sz="3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en-US" sz="3200" b="1"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estatutos</a:t>
            </a:r>
            <a:r>
              <a:rPr lang="en-US" sz="3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en-US" sz="3200" b="1"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nacionales</a:t>
            </a:r>
            <a:endParaRPr lang="en-US" sz="3200" dirty="0"/>
          </a:p>
        </p:txBody>
      </p:sp>
      <p:sp>
        <p:nvSpPr>
          <p:cNvPr id="4" name="Marcador de contenido 3">
            <a:extLst>
              <a:ext uri="{FF2B5EF4-FFF2-40B4-BE49-F238E27FC236}">
                <a16:creationId xmlns:a16="http://schemas.microsoft.com/office/drawing/2014/main" id="{69062DC6-8088-61E4-F8D6-45243FE9B8FC}"/>
              </a:ext>
            </a:extLst>
          </p:cNvPr>
          <p:cNvSpPr>
            <a:spLocks noGrp="1"/>
          </p:cNvSpPr>
          <p:nvPr>
            <p:ph idx="1"/>
          </p:nvPr>
        </p:nvSpPr>
        <p:spPr/>
        <p:txBody>
          <a:bodyPr/>
          <a:lstStyle/>
          <a:p>
            <a:endParaRPr lang="en-US" dirty="0"/>
          </a:p>
        </p:txBody>
      </p:sp>
      <p:sp>
        <p:nvSpPr>
          <p:cNvPr id="3" name="TextBox 2">
            <a:extLst>
              <a:ext uri="{FF2B5EF4-FFF2-40B4-BE49-F238E27FC236}">
                <a16:creationId xmlns:a16="http://schemas.microsoft.com/office/drawing/2014/main" id="{974B7C9A-DCBC-B44B-ECA7-465A3D57F27A}"/>
              </a:ext>
            </a:extLst>
          </p:cNvPr>
          <p:cNvSpPr txBox="1"/>
          <p:nvPr/>
        </p:nvSpPr>
        <p:spPr>
          <a:xfrm>
            <a:off x="1748173" y="2633807"/>
            <a:ext cx="10060223" cy="2246769"/>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6" name="Rectangle 2">
            <a:extLst>
              <a:ext uri="{FF2B5EF4-FFF2-40B4-BE49-F238E27FC236}">
                <a16:creationId xmlns:a16="http://schemas.microsoft.com/office/drawing/2014/main" id="{030E8D5A-353D-D4D0-6CA1-E6418670C9DE}"/>
              </a:ext>
            </a:extLst>
          </p:cNvPr>
          <p:cNvSpPr>
            <a:spLocks noChangeArrowheads="1"/>
          </p:cNvSpPr>
          <p:nvPr/>
        </p:nvSpPr>
        <p:spPr bwMode="auto">
          <a:xfrm>
            <a:off x="573206" y="1482924"/>
            <a:ext cx="10768084" cy="49244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Después de la Mistagógia o catequesis posbautismal durante el tiempo pascual, </a:t>
            </a:r>
            <a:r>
              <a:rPr kumimoji="0" lang="es-ES" altLang="en-US" sz="4000" b="0" i="0" u="sng"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el proceso de los neófitos debe extenderse hasta el aniversario de su iniciación cristiana</a:t>
            </a:r>
            <a:r>
              <a:rPr kumimoji="0" lang="es-ES" altLang="en-US" sz="4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 con reuniones con los neófitos al menos una vez al mes para continuar con su formación cristiana más profunda y su incorporación a la vida plena de la comunidad cristiana.</a:t>
            </a:r>
            <a:r>
              <a:rPr kumimoji="0" lang="en-US" altLang="en-US" sz="4000" b="0" i="0" u="none" strike="noStrike" cap="none" normalizeH="0" baseline="0" dirty="0">
                <a:ln>
                  <a:noFill/>
                </a:ln>
                <a:solidFill>
                  <a:schemeClr val="tx1"/>
                </a:solidFill>
                <a:effectLst/>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58919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C7A3-9BBF-8436-AA1C-989A13B4C79D}"/>
              </a:ext>
            </a:extLst>
          </p:cNvPr>
          <p:cNvSpPr>
            <a:spLocks noGrp="1"/>
          </p:cNvSpPr>
          <p:nvPr>
            <p:ph type="title"/>
          </p:nvPr>
        </p:nvSpPr>
        <p:spPr>
          <a:xfrm>
            <a:off x="436728" y="313900"/>
            <a:ext cx="11505063" cy="1352976"/>
          </a:xfrm>
        </p:spPr>
        <p:txBody>
          <a:bodyPr>
            <a:normAutofit/>
          </a:bodyPr>
          <a:lstStyle/>
          <a:p>
            <a:r>
              <a:rPr lang="en-US" b="1" dirty="0" err="1"/>
              <a:t>Algunos</a:t>
            </a:r>
            <a:r>
              <a:rPr lang="en-US" b="1" dirty="0"/>
              <a:t> de </a:t>
            </a:r>
            <a:r>
              <a:rPr lang="en-US" b="1" dirty="0" err="1"/>
              <a:t>los</a:t>
            </a:r>
            <a:r>
              <a:rPr lang="en-US" b="1" dirty="0"/>
              <a:t> </a:t>
            </a:r>
            <a:r>
              <a:rPr lang="en-US" b="1" dirty="0" err="1"/>
              <a:t>problemas</a:t>
            </a:r>
            <a:r>
              <a:rPr lang="en-US" b="1" dirty="0"/>
              <a:t> u </a:t>
            </a:r>
            <a:r>
              <a:rPr lang="en-US" b="1" dirty="0" err="1"/>
              <a:t>omisiones</a:t>
            </a:r>
            <a:endParaRPr lang="en-US" b="1" dirty="0"/>
          </a:p>
        </p:txBody>
      </p:sp>
      <p:sp>
        <p:nvSpPr>
          <p:cNvPr id="3" name="Content Placeholder 2">
            <a:extLst>
              <a:ext uri="{FF2B5EF4-FFF2-40B4-BE49-F238E27FC236}">
                <a16:creationId xmlns:a16="http://schemas.microsoft.com/office/drawing/2014/main" id="{C0C3D4F4-1365-A064-E494-F435469C9908}"/>
              </a:ext>
            </a:extLst>
          </p:cNvPr>
          <p:cNvSpPr>
            <a:spLocks noGrp="1"/>
          </p:cNvSpPr>
          <p:nvPr>
            <p:ph idx="1"/>
          </p:nvPr>
        </p:nvSpPr>
        <p:spPr>
          <a:xfrm>
            <a:off x="245659" y="1163979"/>
            <a:ext cx="11832609" cy="5694022"/>
          </a:xfrm>
        </p:spPr>
        <p:txBody>
          <a:bodyPr>
            <a:normAutofit/>
          </a:bodyPr>
          <a:lstStyle/>
          <a:p>
            <a:endParaRPr lang="en-US" dirty="0"/>
          </a:p>
        </p:txBody>
      </p:sp>
      <p:sp>
        <p:nvSpPr>
          <p:cNvPr id="6" name="Rectangle 3">
            <a:extLst>
              <a:ext uri="{FF2B5EF4-FFF2-40B4-BE49-F238E27FC236}">
                <a16:creationId xmlns:a16="http://schemas.microsoft.com/office/drawing/2014/main" id="{0D699EC3-4F04-E821-CCA0-9BF4F52D8311}"/>
              </a:ext>
            </a:extLst>
          </p:cNvPr>
          <p:cNvSpPr>
            <a:spLocks noChangeArrowheads="1"/>
          </p:cNvSpPr>
          <p:nvPr/>
        </p:nvSpPr>
        <p:spPr bwMode="auto">
          <a:xfrm>
            <a:off x="113732" y="1163979"/>
            <a:ext cx="11964535" cy="553997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Período de los ritos empobrecido </a:t>
            </a:r>
            <a:r>
              <a:rPr kumimoji="0" lang="en-U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a:t>
            </a:r>
            <a:r>
              <a:rPr kumimoji="0" lang="es-E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no se les da importancia).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 En la preparación previa no se les da mucha información sobre lo que se supone que sucederá durante este tiempo.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 El Rito supone que las parroquias tienen meditación regular sobre el Evangelio, formación continua en la fe y oportunidades de acercamiento.</a:t>
            </a: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n-US" sz="3000" b="1"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a:t>
            </a:r>
            <a:r>
              <a:rPr kumimoji="0" lang="es-ES" altLang="en-US" sz="3000" b="1"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Cómo vemos la Mistagógia?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 El camino de la iniciación, </a:t>
            </a:r>
            <a:r>
              <a:rPr kumimoji="0" lang="es-MX"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a:t>
            </a:r>
            <a:r>
              <a:rPr kumimoji="0" lang="es-E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realmente llega a su fin?</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 ¿Hay predicaciones mistagógicas</a:t>
            </a:r>
            <a:r>
              <a:rPr kumimoji="0" lang="en-U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 La celebración dominical de la Eucaristía en las parroquias debe ser digno de recordar.</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0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 El equipo (los voluntarios) se cansa: tenga miembros del equipo que sean responsables de los 50 días de Pascua y más allá.</a:t>
            </a:r>
            <a:r>
              <a:rPr kumimoji="0" lang="en-US" altLang="en-US" sz="3000" b="0" i="0" u="none" strike="noStrike" cap="none" normalizeH="0" baseline="0" dirty="0">
                <a:ln>
                  <a:noFill/>
                </a:ln>
                <a:solidFill>
                  <a:schemeClr val="tx1"/>
                </a:solidFill>
                <a:effectLst/>
              </a:rPr>
              <a:t> </a:t>
            </a:r>
            <a:endParaRPr kumimoji="0" lang="en-US" altLang="en-US" sz="3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6284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C7A3-9BBF-8436-AA1C-989A13B4C79D}"/>
              </a:ext>
            </a:extLst>
          </p:cNvPr>
          <p:cNvSpPr>
            <a:spLocks noGrp="1"/>
          </p:cNvSpPr>
          <p:nvPr>
            <p:ph type="title"/>
          </p:nvPr>
        </p:nvSpPr>
        <p:spPr>
          <a:xfrm>
            <a:off x="95535" y="341194"/>
            <a:ext cx="11955438" cy="1325681"/>
          </a:xfrm>
        </p:spPr>
        <p:txBody>
          <a:bodyPr>
            <a:normAutofit/>
          </a:bodyPr>
          <a:lstStyle/>
          <a:p>
            <a:pPr algn="ctr"/>
            <a:r>
              <a:rPr lang="en-US" b="1" dirty="0"/>
              <a:t> </a:t>
            </a:r>
            <a:r>
              <a:rPr lang="en-US" sz="3600" b="1" dirty="0" err="1">
                <a:effectLst>
                  <a:outerShdw blurRad="38100" dist="38100" dir="2700000" algn="tl">
                    <a:srgbClr val="000000">
                      <a:alpha val="43137"/>
                    </a:srgbClr>
                  </a:outerShdw>
                </a:effectLst>
              </a:rPr>
              <a:t>Recomendaciones</a:t>
            </a:r>
            <a:r>
              <a:rPr lang="en-US" sz="3600" b="1" dirty="0">
                <a:effectLst>
                  <a:outerShdw blurRad="38100" dist="38100" dir="2700000" algn="tl">
                    <a:srgbClr val="000000">
                      <a:alpha val="43137"/>
                    </a:srgbClr>
                  </a:outerShdw>
                </a:effectLst>
              </a:rPr>
              <a:t> para </a:t>
            </a:r>
            <a:r>
              <a:rPr lang="en-US" sz="3600" b="1" dirty="0" err="1">
                <a:effectLst>
                  <a:outerShdw blurRad="38100" dist="38100" dir="2700000" algn="tl">
                    <a:srgbClr val="000000">
                      <a:alpha val="43137"/>
                    </a:srgbClr>
                  </a:outerShdw>
                </a:effectLst>
              </a:rPr>
              <a:t>hacer</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una</a:t>
            </a:r>
            <a:r>
              <a:rPr lang="en-US" sz="3600" b="1" dirty="0">
                <a:effectLst>
                  <a:outerShdw blurRad="38100" dist="38100" dir="2700000" algn="tl">
                    <a:srgbClr val="000000">
                      <a:alpha val="43137"/>
                    </a:srgbClr>
                  </a:outerShdw>
                </a:effectLst>
              </a:rPr>
              <a:t> Buena </a:t>
            </a:r>
            <a:r>
              <a:rPr lang="en-US" sz="3600" b="1" dirty="0" err="1">
                <a:effectLst>
                  <a:outerShdw blurRad="38100" dist="38100" dir="2700000" algn="tl">
                    <a:srgbClr val="000000">
                      <a:alpha val="43137"/>
                    </a:srgbClr>
                  </a:outerShdw>
                </a:effectLst>
              </a:rPr>
              <a:t>Mistagogia</a:t>
            </a:r>
            <a:endParaRPr lang="en-US" sz="36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0C3D4F4-1365-A064-E494-F435469C9908}"/>
              </a:ext>
            </a:extLst>
          </p:cNvPr>
          <p:cNvSpPr>
            <a:spLocks noGrp="1"/>
          </p:cNvSpPr>
          <p:nvPr>
            <p:ph idx="1"/>
          </p:nvPr>
        </p:nvSpPr>
        <p:spPr>
          <a:xfrm>
            <a:off x="95535" y="1790700"/>
            <a:ext cx="11010615" cy="4726106"/>
          </a:xfrm>
        </p:spPr>
        <p:txBody>
          <a:bodyPr>
            <a:normAutofit/>
          </a:bodyPr>
          <a:lstStyle/>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Rectangle 1">
            <a:extLst>
              <a:ext uri="{FF2B5EF4-FFF2-40B4-BE49-F238E27FC236}">
                <a16:creationId xmlns:a16="http://schemas.microsoft.com/office/drawing/2014/main" id="{0C16886C-EA93-9D64-231C-A8645B850835}"/>
              </a:ext>
            </a:extLst>
          </p:cNvPr>
          <p:cNvSpPr>
            <a:spLocks noChangeArrowheads="1"/>
          </p:cNvSpPr>
          <p:nvPr/>
        </p:nvSpPr>
        <p:spPr bwMode="auto">
          <a:xfrm>
            <a:off x="141027" y="1666875"/>
            <a:ext cx="11955438" cy="517064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2400" b="1"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Haga que los recién iniciados den testimonio de su experiencia en la Misa.</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2400" b="1"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Hacer que los recién bautizados usen sus vestiduras blancas durante la temporada de Pascua.(La asamblea necesita encontrarse con adultos en sus vestiduras bautismales, sentados al frente, hambrientos de la palabra de Dios y hambrientos de la Eucaristía.)</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2400" b="1"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Si se lleva a cabo el rito de aspersión, haga que los recién iniciados acompañen al celebrante y alguno de ellos ayude llevando el cuenco de agua.</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2400" b="1"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La homilía tendrá en cuenta su presencia y cómo las escrituras dominicales hablan de su experiencia de iniciación.</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2400" b="1"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La profesión de fe se introducirá como renovación del Pacto bautismal.</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2400" b="1"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En las intercesiones generales al menos una intención debe ser por los recién bautizados y recién confirmados.</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2400" b="1"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Pida a los recién iniciados que lleven las ofrendas.</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ES" altLang="en-US" sz="2400" b="1"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Pida al que preside que incluya una petición especial para los recién iniciados en la plegaria Eucarística.</a:t>
            </a:r>
            <a:r>
              <a:rPr kumimoji="0" lang="en-US" altLang="en-US" sz="2400" b="1" i="0" u="none" strike="noStrike" cap="none" normalizeH="0" baseline="0" dirty="0">
                <a:ln>
                  <a:noFill/>
                </a:ln>
                <a:solidFill>
                  <a:schemeClr val="tx1"/>
                </a:solidFill>
                <a:effectLst/>
              </a:rPr>
              <a:t> </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89315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2B28A2F-F9F0-73B5-C297-525CE2EE49CF}"/>
              </a:ext>
            </a:extLst>
          </p:cNvPr>
          <p:cNvSpPr>
            <a:spLocks noGrp="1"/>
          </p:cNvSpPr>
          <p:nvPr>
            <p:ph type="title"/>
          </p:nvPr>
        </p:nvSpPr>
        <p:spPr>
          <a:xfrm>
            <a:off x="1082675" y="225175"/>
            <a:ext cx="10026650" cy="655637"/>
          </a:xfrm>
        </p:spPr>
        <p:txBody>
          <a:bodyPr>
            <a:normAutofit/>
          </a:bodyPr>
          <a:lstStyle/>
          <a:p>
            <a:r>
              <a:rPr lang="en-US" sz="4000" b="1" dirty="0">
                <a:effectLst>
                  <a:outerShdw blurRad="38100" dist="38100" dir="2700000" algn="tl">
                    <a:srgbClr val="000000">
                      <a:alpha val="43137"/>
                    </a:srgbClr>
                  </a:outerShdw>
                </a:effectLst>
              </a:rPr>
              <a:t>La </a:t>
            </a:r>
            <a:r>
              <a:rPr lang="en-US" sz="4000" b="1" dirty="0" err="1">
                <a:effectLst>
                  <a:outerShdw blurRad="38100" dist="38100" dir="2700000" algn="tl">
                    <a:srgbClr val="000000">
                      <a:alpha val="43137"/>
                    </a:srgbClr>
                  </a:outerShdw>
                </a:effectLst>
              </a:rPr>
              <a:t>parroquia</a:t>
            </a:r>
            <a:r>
              <a:rPr lang="en-US" sz="4000" b="1" dirty="0">
                <a:effectLst>
                  <a:outerShdw blurRad="38100" dist="38100" dir="2700000" algn="tl">
                    <a:srgbClr val="000000">
                      <a:alpha val="43137"/>
                    </a:srgbClr>
                  </a:outerShdw>
                </a:effectLst>
              </a:rPr>
              <a:t> </a:t>
            </a:r>
            <a:r>
              <a:rPr lang="en-US" sz="4000" b="1" dirty="0" err="1">
                <a:effectLst>
                  <a:outerShdw blurRad="38100" dist="38100" dir="2700000" algn="tl">
                    <a:srgbClr val="000000">
                      <a:alpha val="43137"/>
                    </a:srgbClr>
                  </a:outerShdw>
                </a:effectLst>
              </a:rPr>
              <a:t>mistagógica</a:t>
            </a:r>
            <a:endParaRPr lang="en-US" sz="4000" b="1" dirty="0">
              <a:effectLst>
                <a:outerShdw blurRad="38100" dist="38100" dir="2700000" algn="tl">
                  <a:srgbClr val="000000">
                    <a:alpha val="43137"/>
                  </a:srgbClr>
                </a:outerShdw>
              </a:effectLst>
            </a:endParaRPr>
          </a:p>
        </p:txBody>
      </p:sp>
      <p:sp>
        <p:nvSpPr>
          <p:cNvPr id="5" name="Marcador de contenido 4">
            <a:extLst>
              <a:ext uri="{FF2B5EF4-FFF2-40B4-BE49-F238E27FC236}">
                <a16:creationId xmlns:a16="http://schemas.microsoft.com/office/drawing/2014/main" id="{CB79A386-F359-EFC1-A8CF-A1C6BBE17C9F}"/>
              </a:ext>
            </a:extLst>
          </p:cNvPr>
          <p:cNvSpPr>
            <a:spLocks noGrp="1"/>
          </p:cNvSpPr>
          <p:nvPr>
            <p:ph sz="half" idx="1"/>
          </p:nvPr>
        </p:nvSpPr>
        <p:spPr>
          <a:xfrm>
            <a:off x="0" y="1171074"/>
            <a:ext cx="5826000" cy="5686926"/>
          </a:xfrm>
        </p:spPr>
        <p:txBody>
          <a:bodyPr>
            <a:normAutofit lnSpcReduction="10000"/>
          </a:bodyPr>
          <a:lstStyle/>
          <a:p>
            <a:r>
              <a:rPr lang="es-ES" b="1" dirty="0"/>
              <a:t>El rito supone que las parroquias son comunidades mistagógicas, comunidades donde los misterios no solo se celebran, sino que también se aprecian y se meditan sobre los misterios donde de lo misterioso se envían personas para continuar la misión de Jesucristo para establecer el reino de Dios aquí. </a:t>
            </a:r>
          </a:p>
          <a:p>
            <a:r>
              <a:rPr lang="es-ES" b="1" dirty="0"/>
              <a:t>Las comunidades mistagógicas no sólo meditan el Evangelio durante el tiempo pascual, no sólo comparten la Eucaristía en las Misas de los neófitos, no sólo realizan actos de caridad desde Pascua hasta Pentecostés o solo durante el primer año después de ser bautizado y formar el cuerpo de Cristo como Iglesia.</a:t>
            </a:r>
            <a:endParaRPr lang="en-US" b="1" dirty="0"/>
          </a:p>
        </p:txBody>
      </p:sp>
      <p:sp>
        <p:nvSpPr>
          <p:cNvPr id="6" name="Marcador de contenido 5">
            <a:extLst>
              <a:ext uri="{FF2B5EF4-FFF2-40B4-BE49-F238E27FC236}">
                <a16:creationId xmlns:a16="http://schemas.microsoft.com/office/drawing/2014/main" id="{51B8706A-3432-E7C7-1171-0213C4A7BF89}"/>
              </a:ext>
            </a:extLst>
          </p:cNvPr>
          <p:cNvSpPr>
            <a:spLocks noGrp="1"/>
          </p:cNvSpPr>
          <p:nvPr>
            <p:ph sz="half" idx="2"/>
          </p:nvPr>
        </p:nvSpPr>
        <p:spPr>
          <a:xfrm>
            <a:off x="6365999" y="1171074"/>
            <a:ext cx="5825999" cy="5686926"/>
          </a:xfrm>
        </p:spPr>
        <p:txBody>
          <a:bodyPr>
            <a:normAutofit lnSpcReduction="10000"/>
          </a:bodyPr>
          <a:lstStyle/>
          <a:p>
            <a:r>
              <a:rPr lang="es-ES" b="1" dirty="0"/>
              <a:t>Las comunidades mistagógicas hacen todas estas cosas todo el tiempo. </a:t>
            </a:r>
          </a:p>
          <a:p>
            <a:r>
              <a:rPr lang="es-ES" b="1" dirty="0"/>
              <a:t>En las comunidades mistagógicas, la Palabra de Dios no sólo es proclamada y meditada, sino vivida cotidianamente en la vida de la comunidad. </a:t>
            </a:r>
          </a:p>
          <a:p>
            <a:r>
              <a:rPr lang="es-ES" b="1" dirty="0"/>
              <a:t>En las comunidades mistagógicas, no es necesario recordar a la gente que la Eucaristía dominical es una celebración. </a:t>
            </a:r>
          </a:p>
          <a:p>
            <a:r>
              <a:rPr lang="es-ES" b="1" dirty="0"/>
              <a:t>Celebran la presencia real de Cristo en medio de ellos cada vez que se reúnen dos o más de sus miembros.</a:t>
            </a:r>
            <a:endParaRPr lang="en-US" b="1" dirty="0"/>
          </a:p>
        </p:txBody>
      </p:sp>
    </p:spTree>
    <p:extLst>
      <p:ext uri="{BB962C8B-B14F-4D97-AF65-F5344CB8AC3E}">
        <p14:creationId xmlns:p14="http://schemas.microsoft.com/office/powerpoint/2010/main" val="2307036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B98DE-2EFB-3A44-A03D-069C8627519C}"/>
              </a:ext>
            </a:extLst>
          </p:cNvPr>
          <p:cNvSpPr>
            <a:spLocks noGrp="1"/>
          </p:cNvSpPr>
          <p:nvPr>
            <p:ph type="title"/>
          </p:nvPr>
        </p:nvSpPr>
        <p:spPr>
          <a:xfrm>
            <a:off x="1082675" y="417680"/>
            <a:ext cx="10026650" cy="655637"/>
          </a:xfrm>
        </p:spPr>
        <p:txBody>
          <a:bodyPr>
            <a:normAutofit/>
          </a:bodyPr>
          <a:lstStyle/>
          <a:p>
            <a:r>
              <a:rPr lang="en-US" sz="4000" b="1" dirty="0">
                <a:effectLst>
                  <a:outerShdw blurRad="38100" dist="38100" dir="2700000" algn="tl">
                    <a:srgbClr val="000000">
                      <a:alpha val="43137"/>
                    </a:srgbClr>
                  </a:outerShdw>
                </a:effectLst>
              </a:rPr>
              <a:t>La </a:t>
            </a:r>
            <a:r>
              <a:rPr lang="en-US" sz="4000" b="1" dirty="0" err="1">
                <a:effectLst>
                  <a:outerShdw blurRad="38100" dist="38100" dir="2700000" algn="tl">
                    <a:srgbClr val="000000">
                      <a:alpha val="43137"/>
                    </a:srgbClr>
                  </a:outerShdw>
                </a:effectLst>
              </a:rPr>
              <a:t>parroquia</a:t>
            </a:r>
            <a:r>
              <a:rPr lang="en-US" sz="4000" b="1" dirty="0">
                <a:effectLst>
                  <a:outerShdw blurRad="38100" dist="38100" dir="2700000" algn="tl">
                    <a:srgbClr val="000000">
                      <a:alpha val="43137"/>
                    </a:srgbClr>
                  </a:outerShdw>
                </a:effectLst>
              </a:rPr>
              <a:t> </a:t>
            </a:r>
            <a:r>
              <a:rPr lang="en-US" sz="4000" b="1" dirty="0" err="1">
                <a:effectLst>
                  <a:outerShdw blurRad="38100" dist="38100" dir="2700000" algn="tl">
                    <a:srgbClr val="000000">
                      <a:alpha val="43137"/>
                    </a:srgbClr>
                  </a:outerShdw>
                </a:effectLst>
              </a:rPr>
              <a:t>mistagógica</a:t>
            </a:r>
            <a:endParaRPr lang="en-US" sz="4000" dirty="0"/>
          </a:p>
        </p:txBody>
      </p:sp>
      <p:sp>
        <p:nvSpPr>
          <p:cNvPr id="3" name="Marcador de contenido 2">
            <a:extLst>
              <a:ext uri="{FF2B5EF4-FFF2-40B4-BE49-F238E27FC236}">
                <a16:creationId xmlns:a16="http://schemas.microsoft.com/office/drawing/2014/main" id="{FA1B2FA5-D58F-A4DD-28E9-EC7244C10EBE}"/>
              </a:ext>
            </a:extLst>
          </p:cNvPr>
          <p:cNvSpPr>
            <a:spLocks noGrp="1"/>
          </p:cNvSpPr>
          <p:nvPr>
            <p:ph sz="half" idx="1"/>
          </p:nvPr>
        </p:nvSpPr>
        <p:spPr>
          <a:xfrm>
            <a:off x="144379" y="1073317"/>
            <a:ext cx="8309809" cy="5784683"/>
          </a:xfrm>
        </p:spPr>
        <p:txBody>
          <a:bodyPr>
            <a:noAutofit/>
          </a:bodyPr>
          <a:lstStyle/>
          <a:p>
            <a:r>
              <a:rPr lang="es-ES" sz="2800" dirty="0"/>
              <a:t>En las comunidades mistagógicas, la gente no tiene que decir una y otra vez: “Somos una comunidad”. </a:t>
            </a:r>
          </a:p>
          <a:p>
            <a:r>
              <a:rPr lang="es-ES" sz="2800" dirty="0"/>
              <a:t>Cualquiera que mira la parroquia la identifica como una comunidad. </a:t>
            </a:r>
          </a:p>
          <a:p>
            <a:r>
              <a:rPr lang="es-ES" sz="2800" dirty="0"/>
              <a:t>En las comunidades mistagógicas todos saben que son ministros en misión, todos saben que han sido enviados por Cristo para anunciar la buena noticia de la salvación, todos saben que </a:t>
            </a:r>
            <a:r>
              <a:rPr lang="es-ES" sz="2800" b="1" u="sng" dirty="0">
                <a:effectLst>
                  <a:outerShdw blurRad="38100" dist="38100" dir="2700000" algn="tl">
                    <a:srgbClr val="000000">
                      <a:alpha val="43137"/>
                    </a:srgbClr>
                  </a:outerShdw>
                </a:effectLst>
              </a:rPr>
              <a:t>“el Reino de Dios está entre nosotros”. </a:t>
            </a:r>
            <a:r>
              <a:rPr lang="en-US" sz="2800" dirty="0"/>
              <a:t>(</a:t>
            </a:r>
            <a:r>
              <a:rPr lang="en-US" sz="2800" dirty="0" err="1"/>
              <a:t>pag</a:t>
            </a:r>
            <a:r>
              <a:rPr lang="en-US" sz="2800" dirty="0"/>
              <a:t>. 11)</a:t>
            </a:r>
          </a:p>
        </p:txBody>
      </p:sp>
      <p:pic>
        <p:nvPicPr>
          <p:cNvPr id="5" name="Picture 4" descr="Text, letter&#10;&#10;Description automatically generated">
            <a:extLst>
              <a:ext uri="{FF2B5EF4-FFF2-40B4-BE49-F238E27FC236}">
                <a16:creationId xmlns:a16="http://schemas.microsoft.com/office/drawing/2014/main" id="{ACBAC506-75BB-629E-5229-9A4F62DC757D}"/>
              </a:ext>
            </a:extLst>
          </p:cNvPr>
          <p:cNvPicPr>
            <a:picLocks noGrp="1" noChangeAspect="1"/>
          </p:cNvPicPr>
          <p:nvPr>
            <p:ph sz="half" idx="2"/>
          </p:nvPr>
        </p:nvPicPr>
        <p:blipFill>
          <a:blip r:embed="rId2"/>
          <a:stretch>
            <a:fillRect/>
          </a:stretch>
        </p:blipFill>
        <p:spPr>
          <a:xfrm>
            <a:off x="8220722" y="1162975"/>
            <a:ext cx="4350059" cy="5571199"/>
          </a:xfrm>
          <a:prstGeom prst="rect">
            <a:avLst/>
          </a:prstGeom>
        </p:spPr>
      </p:pic>
    </p:spTree>
    <p:extLst>
      <p:ext uri="{BB962C8B-B14F-4D97-AF65-F5344CB8AC3E}">
        <p14:creationId xmlns:p14="http://schemas.microsoft.com/office/powerpoint/2010/main" val="2866421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7766050" y="1079500"/>
            <a:ext cx="3884962" cy="692740"/>
          </a:xfrm>
        </p:spPr>
        <p:txBody>
          <a:bodyPr>
            <a:normAutofit/>
          </a:bodyPr>
          <a:lstStyle/>
          <a:p>
            <a:r>
              <a:rPr lang="en-US" b="1" dirty="0"/>
              <a:t> </a:t>
            </a:r>
          </a:p>
        </p:txBody>
      </p:sp>
      <p:sp>
        <p:nvSpPr>
          <p:cNvPr id="3" name="Subtitle 2">
            <a:extLst>
              <a:ext uri="{FF2B5EF4-FFF2-40B4-BE49-F238E27FC236}">
                <a16:creationId xmlns:a16="http://schemas.microsoft.com/office/drawing/2014/main" id="{D7F19E08-5E73-8989-5639-B3D3067FF741}"/>
              </a:ext>
            </a:extLst>
          </p:cNvPr>
          <p:cNvSpPr>
            <a:spLocks noGrp="1"/>
          </p:cNvSpPr>
          <p:nvPr>
            <p:ph type="subTitle" idx="1"/>
          </p:nvPr>
        </p:nvSpPr>
        <p:spPr>
          <a:xfrm>
            <a:off x="7287904" y="3690871"/>
            <a:ext cx="4776716" cy="3167127"/>
          </a:xfrm>
        </p:spPr>
        <p:txBody>
          <a:bodyPr>
            <a:normAutofit lnSpcReduction="10000"/>
          </a:bodyPr>
          <a:lstStyle/>
          <a:p>
            <a:pPr algn="l"/>
            <a:r>
              <a:rPr lang="es-MX" b="1" i="0" dirty="0">
                <a:solidFill>
                  <a:schemeClr val="tx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Mistagógia significa ser conducido a los principios del misterio (al inicio). Otra interpretación de la palabra Mistagógia es; el proceso para aquellos que estudian y reflexionan los misterioso (del inicio/de lo que paso)</a:t>
            </a:r>
            <a:endParaRPr lang="es-MX" b="1" i="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endParaRPr lang="en-US" dirty="0"/>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33C649-122F-EF2B-F835-510C5BD844D0}"/>
              </a:ext>
            </a:extLst>
          </p:cNvPr>
          <p:cNvSpPr txBox="1"/>
          <p:nvPr/>
        </p:nvSpPr>
        <p:spPr>
          <a:xfrm>
            <a:off x="7464828" y="920360"/>
            <a:ext cx="4524295" cy="2246769"/>
          </a:xfrm>
          <a:prstGeom prst="rect">
            <a:avLst/>
          </a:prstGeom>
          <a:noFill/>
        </p:spPr>
        <p:txBody>
          <a:bodyPr wrap="square" rtlCol="0">
            <a:spAutoFit/>
          </a:bodyPr>
          <a:lstStyle/>
          <a:p>
            <a:r>
              <a:rPr lang="en-US" sz="2800" b="1" dirty="0" err="1"/>
              <a:t>Mistagogia</a:t>
            </a:r>
            <a:r>
              <a:rPr lang="en-US" sz="2800" b="1" dirty="0"/>
              <a:t> </a:t>
            </a:r>
            <a:r>
              <a:rPr lang="en-US" sz="2800" b="1" dirty="0" err="1"/>
              <a:t>proviene</a:t>
            </a:r>
            <a:r>
              <a:rPr lang="en-US" sz="2800" b="1" dirty="0"/>
              <a:t> del Griego; </a:t>
            </a:r>
            <a:r>
              <a:rPr lang="en-US" sz="2800" b="1" u="sng" dirty="0">
                <a:effectLst>
                  <a:outerShdw blurRad="38100" dist="38100" dir="2700000" algn="tl">
                    <a:srgbClr val="000000">
                      <a:alpha val="43137"/>
                    </a:srgbClr>
                  </a:outerShdw>
                </a:effectLst>
              </a:rPr>
              <a:t>“</a:t>
            </a:r>
            <a:r>
              <a:rPr lang="en-US" sz="2800" b="1" u="sng" dirty="0" err="1">
                <a:effectLst>
                  <a:outerShdw blurRad="38100" dist="38100" dir="2700000" algn="tl">
                    <a:srgbClr val="000000">
                      <a:alpha val="43137"/>
                    </a:srgbClr>
                  </a:outerShdw>
                </a:effectLst>
              </a:rPr>
              <a:t>mystes</a:t>
            </a:r>
            <a:r>
              <a:rPr lang="en-US" sz="2800" b="1" u="sng" dirty="0">
                <a:effectLst>
                  <a:outerShdw blurRad="38100" dist="38100" dir="2700000" algn="tl">
                    <a:srgbClr val="000000">
                      <a:alpha val="43137"/>
                    </a:srgbClr>
                  </a:outerShdw>
                </a:effectLst>
              </a:rPr>
              <a:t>” </a:t>
            </a:r>
            <a:r>
              <a:rPr lang="en-US" sz="2800" b="1" dirty="0"/>
              <a:t>(</a:t>
            </a:r>
            <a:r>
              <a:rPr lang="en-US" sz="2800" b="1" dirty="0" err="1"/>
              <a:t>inicio</a:t>
            </a:r>
            <a:r>
              <a:rPr lang="en-US" sz="2800" b="1" dirty="0"/>
              <a:t>/principio) y </a:t>
            </a:r>
            <a:r>
              <a:rPr lang="en-US" sz="2800" b="1" i="1" u="sng" dirty="0">
                <a:effectLst>
                  <a:outerShdw blurRad="38100" dist="38100" dir="2700000" algn="tl">
                    <a:srgbClr val="000000">
                      <a:alpha val="43137"/>
                    </a:srgbClr>
                  </a:outerShdw>
                </a:effectLst>
              </a:rPr>
              <a:t>“</a:t>
            </a:r>
            <a:r>
              <a:rPr lang="en-US" sz="2800" b="1" i="1" u="sng" dirty="0" err="1">
                <a:effectLst>
                  <a:outerShdw blurRad="38100" dist="38100" dir="2700000" algn="tl">
                    <a:srgbClr val="000000">
                      <a:alpha val="43137"/>
                    </a:srgbClr>
                  </a:outerShdw>
                </a:effectLst>
              </a:rPr>
              <a:t>agein</a:t>
            </a:r>
            <a:r>
              <a:rPr lang="en-US" sz="2800" b="1" i="1" u="sng" dirty="0">
                <a:effectLst>
                  <a:outerShdw blurRad="38100" dist="38100" dir="2700000" algn="tl">
                    <a:srgbClr val="000000">
                      <a:alpha val="43137"/>
                    </a:srgbClr>
                  </a:outerShdw>
                </a:effectLst>
              </a:rPr>
              <a:t>” </a:t>
            </a:r>
            <a:r>
              <a:rPr lang="en-US" sz="2800" b="1" dirty="0"/>
              <a:t>(</a:t>
            </a:r>
            <a:r>
              <a:rPr lang="en-US" sz="2800" b="1" dirty="0" err="1"/>
              <a:t>introducir</a:t>
            </a:r>
            <a:r>
              <a:rPr lang="en-US" sz="2800" b="1" dirty="0"/>
              <a:t>, </a:t>
            </a:r>
            <a:r>
              <a:rPr lang="en-US" sz="2800" b="1" dirty="0" err="1"/>
              <a:t>conducir</a:t>
            </a:r>
            <a:r>
              <a:rPr lang="en-US" sz="2800" b="1" dirty="0"/>
              <a:t>, </a:t>
            </a:r>
            <a:r>
              <a:rPr lang="en-US" sz="2800" b="1" dirty="0" err="1"/>
              <a:t>llevar</a:t>
            </a:r>
            <a:r>
              <a:rPr lang="en-US" sz="2800" b="1" dirty="0"/>
              <a:t> o </a:t>
            </a:r>
            <a:r>
              <a:rPr lang="en-US" sz="2800" b="1" dirty="0" err="1"/>
              <a:t>dirigir</a:t>
            </a:r>
            <a:r>
              <a:rPr lang="en-US" sz="2800" b="1" dirty="0"/>
              <a:t>) </a:t>
            </a:r>
          </a:p>
        </p:txBody>
      </p:sp>
      <p:pic>
        <p:nvPicPr>
          <p:cNvPr id="11" name="Picture 3" descr="path on the Way of Faith - color.png">
            <a:extLst>
              <a:ext uri="{FF2B5EF4-FFF2-40B4-BE49-F238E27FC236}">
                <a16:creationId xmlns:a16="http://schemas.microsoft.com/office/drawing/2014/main" id="{9467D3E8-AF03-7D25-0469-09C204F57EAB}"/>
              </a:ext>
            </a:extLst>
          </p:cNvPr>
          <p:cNvPicPr/>
          <p:nvPr/>
        </p:nvPicPr>
        <p:blipFill>
          <a:blip r:embed="rId2" cstate="print"/>
          <a:srcRect t="2732" b="6186"/>
          <a:stretch>
            <a:fillRect/>
          </a:stretch>
        </p:blipFill>
        <p:spPr>
          <a:xfrm>
            <a:off x="202877" y="1079500"/>
            <a:ext cx="6671419" cy="5157528"/>
          </a:xfrm>
          <a:prstGeom prst="rect">
            <a:avLst/>
          </a:prstGeom>
        </p:spPr>
      </p:pic>
    </p:spTree>
    <p:extLst>
      <p:ext uri="{BB962C8B-B14F-4D97-AF65-F5344CB8AC3E}">
        <p14:creationId xmlns:p14="http://schemas.microsoft.com/office/powerpoint/2010/main" val="3126483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pic>
        <p:nvPicPr>
          <p:cNvPr id="6" name="Picture 6" descr="Text&#10;&#10;Description automatically generated">
            <a:extLst>
              <a:ext uri="{FF2B5EF4-FFF2-40B4-BE49-F238E27FC236}">
                <a16:creationId xmlns:a16="http://schemas.microsoft.com/office/drawing/2014/main" id="{643EAF65-EF04-EC30-512B-039C958C780B}"/>
              </a:ext>
            </a:extLst>
          </p:cNvPr>
          <p:cNvPicPr>
            <a:picLocks noChangeAspect="1"/>
          </p:cNvPicPr>
          <p:nvPr/>
        </p:nvPicPr>
        <p:blipFill>
          <a:blip r:embed="rId2"/>
          <a:stretch>
            <a:fillRect/>
          </a:stretch>
        </p:blipFill>
        <p:spPr>
          <a:xfrm>
            <a:off x="1389665" y="-153517"/>
            <a:ext cx="4918229" cy="7364026"/>
          </a:xfrm>
          <a:prstGeom prst="rect">
            <a:avLst/>
          </a:prstGeom>
        </p:spPr>
      </p:pic>
      <p:pic>
        <p:nvPicPr>
          <p:cNvPr id="4" name="Picture 4">
            <a:extLst>
              <a:ext uri="{FF2B5EF4-FFF2-40B4-BE49-F238E27FC236}">
                <a16:creationId xmlns:a16="http://schemas.microsoft.com/office/drawing/2014/main" id="{C5E8F08B-4612-0926-175D-EF2987C9C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837" y="0"/>
            <a:ext cx="49907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284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082660-FA1E-ACD9-9110-DEA3ADB88006}"/>
              </a:ext>
            </a:extLst>
          </p:cNvPr>
          <p:cNvSpPr>
            <a:spLocks noGrp="1"/>
          </p:cNvSpPr>
          <p:nvPr>
            <p:ph type="title"/>
          </p:nvPr>
        </p:nvSpPr>
        <p:spPr>
          <a:xfrm>
            <a:off x="1079500" y="545910"/>
            <a:ext cx="10026650" cy="1120965"/>
          </a:xfrm>
        </p:spPr>
        <p:txBody>
          <a:bodyPr>
            <a:normAutofit/>
          </a:bodyPr>
          <a:lstStyle/>
          <a:p>
            <a:r>
              <a:rPr lang="en-US" sz="4000" b="1" dirty="0">
                <a:effectLst>
                  <a:outerShdw blurRad="38100" dist="38100" dir="2700000" algn="tl">
                    <a:srgbClr val="000000">
                      <a:alpha val="43137"/>
                    </a:srgbClr>
                  </a:outerShdw>
                </a:effectLst>
              </a:rPr>
              <a:t>Conclusion</a:t>
            </a:r>
          </a:p>
        </p:txBody>
      </p:sp>
      <p:sp>
        <p:nvSpPr>
          <p:cNvPr id="3" name="Marcador de contenido 2">
            <a:extLst>
              <a:ext uri="{FF2B5EF4-FFF2-40B4-BE49-F238E27FC236}">
                <a16:creationId xmlns:a16="http://schemas.microsoft.com/office/drawing/2014/main" id="{D61924E0-AC3D-291E-B913-FB1B6682F13E}"/>
              </a:ext>
            </a:extLst>
          </p:cNvPr>
          <p:cNvSpPr>
            <a:spLocks noGrp="1"/>
          </p:cNvSpPr>
          <p:nvPr>
            <p:ph idx="1"/>
          </p:nvPr>
        </p:nvSpPr>
        <p:spPr>
          <a:xfrm>
            <a:off x="1079500" y="5318720"/>
            <a:ext cx="10026650" cy="1539280"/>
          </a:xfrm>
        </p:spPr>
        <p:txBody>
          <a:bodyPr>
            <a:normAutofit/>
          </a:bodyPr>
          <a:lstStyle/>
          <a:p>
            <a:r>
              <a:rPr lang="es-MX"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Oración final:</a:t>
            </a:r>
          </a:p>
          <a:p>
            <a:r>
              <a:rPr lang="es-MX"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Lucas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24, 13 - 35</a:t>
            </a:r>
          </a:p>
        </p:txBody>
      </p:sp>
      <p:sp>
        <p:nvSpPr>
          <p:cNvPr id="5" name="Rectangle 2">
            <a:extLst>
              <a:ext uri="{FF2B5EF4-FFF2-40B4-BE49-F238E27FC236}">
                <a16:creationId xmlns:a16="http://schemas.microsoft.com/office/drawing/2014/main" id="{0938AF14-E884-1BCE-E94D-5EA3EBAF4D73}"/>
              </a:ext>
            </a:extLst>
          </p:cNvPr>
          <p:cNvSpPr>
            <a:spLocks noChangeArrowheads="1"/>
          </p:cNvSpPr>
          <p:nvPr/>
        </p:nvSpPr>
        <p:spPr bwMode="auto">
          <a:xfrm>
            <a:off x="159911" y="1338758"/>
            <a:ext cx="11872178" cy="36933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1" i="1" u="none" strike="noStrike" cap="none" normalizeH="0" baseline="0" dirty="0">
                <a:ln>
                  <a:noFill/>
                </a:ln>
                <a:solidFill>
                  <a:srgbClr val="202124"/>
                </a:solidFill>
                <a:effectLst>
                  <a:outerShdw blurRad="38100" dist="38100" dir="2700000" algn="tl">
                    <a:srgbClr val="000000">
                      <a:alpha val="43137"/>
                    </a:srgbClr>
                  </a:outerShdw>
                </a:effectLst>
                <a:latin typeface="inherit" charset="0"/>
                <a:ea typeface="Times New Roman" panose="02020603050405020304" pitchFamily="18" charset="0"/>
                <a:cs typeface="Courier New" panose="02070309020205020404" pitchFamily="49" charset="0"/>
              </a:rPr>
              <a:t>Para los neófitos, el tiempo pascual es como el camino de Emaús: seguir en la jornada de Fe, compartiendo las escrituras, recordando todo lo sucedido, discutiendo, reflexionando; para llevar al reconocimiento de la fracción del pan y al empoderamiento para el testimonio y la misión sintiendo arder el corazón.</a:t>
            </a:r>
            <a:r>
              <a:rPr kumimoji="0" lang="en-US" altLang="en-US" sz="4000" b="1" i="1" u="none" strike="noStrike" cap="none" normalizeH="0" baseline="0" dirty="0">
                <a:ln>
                  <a:noFill/>
                </a:ln>
                <a:solidFill>
                  <a:schemeClr val="tx1"/>
                </a:solidFill>
                <a:effectLst>
                  <a:outerShdw blurRad="38100" dist="38100" dir="2700000" algn="tl">
                    <a:srgbClr val="000000">
                      <a:alpha val="43137"/>
                    </a:srgbClr>
                  </a:outerShdw>
                </a:effectLst>
              </a:rPr>
              <a:t> </a:t>
            </a:r>
            <a:endParaRPr kumimoji="0" lang="en-US" altLang="en-US" sz="4000" b="1" i="1"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309136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St. Cyril of Jerusalem ca. 313-386 — Classical Christianity">
            <a:extLst>
              <a:ext uri="{FF2B5EF4-FFF2-40B4-BE49-F238E27FC236}">
                <a16:creationId xmlns:a16="http://schemas.microsoft.com/office/drawing/2014/main" id="{677F0302-2A5D-C262-1FBE-3A3ABF25B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135" y="297990"/>
            <a:ext cx="2794000" cy="3464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Feast Day of St. Ambrose Celebrates the Rise of Christianity | Italian  Sons and Daughters of America">
            <a:extLst>
              <a:ext uri="{FF2B5EF4-FFF2-40B4-BE49-F238E27FC236}">
                <a16:creationId xmlns:a16="http://schemas.microsoft.com/office/drawing/2014/main" id="{4949C4B9-DCA7-93E3-FFE9-73F0C0359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666" y="4023864"/>
            <a:ext cx="4084955" cy="2573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hn Chrysostom - Wikipedia">
            <a:extLst>
              <a:ext uri="{FF2B5EF4-FFF2-40B4-BE49-F238E27FC236}">
                <a16:creationId xmlns:a16="http://schemas.microsoft.com/office/drawing/2014/main" id="{7E6D1BEE-D2B1-EE94-62FF-9ABB05654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804" y="228004"/>
            <a:ext cx="2794000" cy="3213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odore of Mopsuestia – Karozota.com">
            <a:extLst>
              <a:ext uri="{FF2B5EF4-FFF2-40B4-BE49-F238E27FC236}">
                <a16:creationId xmlns:a16="http://schemas.microsoft.com/office/drawing/2014/main" id="{72B624CC-47B3-4F14-32C1-CC56DF8CF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7106" y="3964124"/>
            <a:ext cx="3467395" cy="2832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D8A05B-A9E9-7256-97D1-FFF6CB6E5B1E}"/>
              </a:ext>
            </a:extLst>
          </p:cNvPr>
          <p:cNvSpPr txBox="1"/>
          <p:nvPr/>
        </p:nvSpPr>
        <p:spPr>
          <a:xfrm>
            <a:off x="213137" y="3878561"/>
            <a:ext cx="2191396" cy="646331"/>
          </a:xfrm>
          <a:prstGeom prst="rect">
            <a:avLst/>
          </a:prstGeom>
          <a:noFill/>
        </p:spPr>
        <p:txBody>
          <a:bodyPr wrap="square" rtlCol="0">
            <a:spAutoFit/>
          </a:bodyPr>
          <a:lstStyle/>
          <a:p>
            <a:r>
              <a:rPr lang="en-US" dirty="0"/>
              <a:t>Cirilo de </a:t>
            </a:r>
            <a:r>
              <a:rPr lang="en-US" dirty="0" err="1"/>
              <a:t>Jerusalen</a:t>
            </a:r>
            <a:endParaRPr lang="en-US" dirty="0"/>
          </a:p>
          <a:p>
            <a:r>
              <a:rPr lang="en-US" dirty="0"/>
              <a:t>313-386 </a:t>
            </a:r>
            <a:r>
              <a:rPr lang="en-US" dirty="0" err="1"/>
              <a:t>dC</a:t>
            </a:r>
            <a:endParaRPr lang="en-US" dirty="0"/>
          </a:p>
        </p:txBody>
      </p:sp>
      <p:sp>
        <p:nvSpPr>
          <p:cNvPr id="7" name="TextBox 6">
            <a:extLst>
              <a:ext uri="{FF2B5EF4-FFF2-40B4-BE49-F238E27FC236}">
                <a16:creationId xmlns:a16="http://schemas.microsoft.com/office/drawing/2014/main" id="{1B899DE9-180F-02FC-BB72-396CDC1C612C}"/>
              </a:ext>
            </a:extLst>
          </p:cNvPr>
          <p:cNvSpPr txBox="1"/>
          <p:nvPr/>
        </p:nvSpPr>
        <p:spPr>
          <a:xfrm>
            <a:off x="213137" y="5621867"/>
            <a:ext cx="2747998" cy="646331"/>
          </a:xfrm>
          <a:prstGeom prst="rect">
            <a:avLst/>
          </a:prstGeom>
          <a:noFill/>
        </p:spPr>
        <p:txBody>
          <a:bodyPr wrap="square" rtlCol="0">
            <a:spAutoFit/>
          </a:bodyPr>
          <a:lstStyle/>
          <a:p>
            <a:r>
              <a:rPr lang="en-US" dirty="0"/>
              <a:t>Ambrosio de Milan</a:t>
            </a:r>
          </a:p>
          <a:p>
            <a:r>
              <a:rPr lang="en-US" dirty="0"/>
              <a:t>339-397 </a:t>
            </a:r>
            <a:r>
              <a:rPr lang="en-US" dirty="0" err="1"/>
              <a:t>dC</a:t>
            </a:r>
            <a:endParaRPr lang="en-US" dirty="0"/>
          </a:p>
        </p:txBody>
      </p:sp>
      <p:sp>
        <p:nvSpPr>
          <p:cNvPr id="8" name="TextBox 7">
            <a:extLst>
              <a:ext uri="{FF2B5EF4-FFF2-40B4-BE49-F238E27FC236}">
                <a16:creationId xmlns:a16="http://schemas.microsoft.com/office/drawing/2014/main" id="{D44A9F8C-A9D0-95AF-0AFE-F8468BF77E14}"/>
              </a:ext>
            </a:extLst>
          </p:cNvPr>
          <p:cNvSpPr txBox="1"/>
          <p:nvPr/>
        </p:nvSpPr>
        <p:spPr>
          <a:xfrm>
            <a:off x="3206086" y="745470"/>
            <a:ext cx="3886006" cy="923330"/>
          </a:xfrm>
          <a:prstGeom prst="rect">
            <a:avLst/>
          </a:prstGeom>
          <a:noFill/>
        </p:spPr>
        <p:txBody>
          <a:bodyPr wrap="square" rtlCol="0">
            <a:spAutoFit/>
          </a:bodyPr>
          <a:lstStyle/>
          <a:p>
            <a:r>
              <a:rPr lang="en-US" dirty="0"/>
              <a:t>	                 San Juan                           		Crisostomo</a:t>
            </a:r>
          </a:p>
          <a:p>
            <a:r>
              <a:rPr lang="en-US" dirty="0"/>
              <a:t>                                 347-407 </a:t>
            </a:r>
            <a:r>
              <a:rPr lang="en-US" dirty="0" err="1"/>
              <a:t>dC</a:t>
            </a:r>
            <a:endParaRPr lang="en-US" dirty="0"/>
          </a:p>
        </p:txBody>
      </p:sp>
      <p:sp>
        <p:nvSpPr>
          <p:cNvPr id="9" name="TextBox 8">
            <a:extLst>
              <a:ext uri="{FF2B5EF4-FFF2-40B4-BE49-F238E27FC236}">
                <a16:creationId xmlns:a16="http://schemas.microsoft.com/office/drawing/2014/main" id="{E500800C-E1D9-76C2-0440-0253D4C46905}"/>
              </a:ext>
            </a:extLst>
          </p:cNvPr>
          <p:cNvSpPr txBox="1"/>
          <p:nvPr/>
        </p:nvSpPr>
        <p:spPr>
          <a:xfrm>
            <a:off x="8632601" y="2979439"/>
            <a:ext cx="3559399" cy="923330"/>
          </a:xfrm>
          <a:prstGeom prst="rect">
            <a:avLst/>
          </a:prstGeom>
          <a:noFill/>
        </p:spPr>
        <p:txBody>
          <a:bodyPr wrap="square" rtlCol="0">
            <a:spAutoFit/>
          </a:bodyPr>
          <a:lstStyle/>
          <a:p>
            <a:r>
              <a:rPr lang="en-US" dirty="0"/>
              <a:t>		Teodoro de         		</a:t>
            </a:r>
            <a:r>
              <a:rPr lang="en-US" dirty="0" err="1"/>
              <a:t>Mopsuestia</a:t>
            </a:r>
            <a:endParaRPr lang="en-US" dirty="0"/>
          </a:p>
          <a:p>
            <a:r>
              <a:rPr lang="en-US" dirty="0"/>
              <a:t>		350-428 </a:t>
            </a:r>
            <a:r>
              <a:rPr lang="en-US" dirty="0" err="1"/>
              <a:t>dC</a:t>
            </a:r>
            <a:endParaRPr lang="en-US" dirty="0"/>
          </a:p>
        </p:txBody>
      </p:sp>
    </p:spTree>
    <p:extLst>
      <p:ext uri="{BB962C8B-B14F-4D97-AF65-F5344CB8AC3E}">
        <p14:creationId xmlns:p14="http://schemas.microsoft.com/office/powerpoint/2010/main" val="1927214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1270000" y="2976588"/>
            <a:ext cx="6104530" cy="954107"/>
          </a:xfrm>
          <a:prstGeom prst="rect">
            <a:avLst/>
          </a:prstGeom>
          <a:noFill/>
        </p:spPr>
        <p:txBody>
          <a:bodyPr wrap="square" rtlCol="0">
            <a:spAutoFit/>
          </a:bodyPr>
          <a:lstStyle/>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4" name="Rectangle 1">
            <a:extLst>
              <a:ext uri="{FF2B5EF4-FFF2-40B4-BE49-F238E27FC236}">
                <a16:creationId xmlns:a16="http://schemas.microsoft.com/office/drawing/2014/main" id="{B64AEBF6-B70B-4C1F-3142-A53C0C1F6F31}"/>
              </a:ext>
            </a:extLst>
          </p:cNvPr>
          <p:cNvSpPr>
            <a:spLocks noChangeArrowheads="1"/>
          </p:cNvSpPr>
          <p:nvPr/>
        </p:nvSpPr>
        <p:spPr bwMode="auto">
          <a:xfrm>
            <a:off x="1173707" y="637243"/>
            <a:ext cx="10645253" cy="24622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0" i="0" u="sng"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Sobre la unción de los catecúmenos antes del bautismo:</a:t>
            </a:r>
          </a:p>
          <a:p>
            <a:pPr lvl="0" eaLnBrk="0" fontAlgn="base" hangingPunct="0">
              <a:spcBef>
                <a:spcPct val="0"/>
              </a:spcBef>
              <a:spcAft>
                <a:spcPct val="0"/>
              </a:spcAft>
            </a:pPr>
            <a:r>
              <a:rPr kumimoji="0" lang="es-ES" altLang="en-US" sz="3200" b="1" i="1"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a:t>
            </a:r>
            <a:r>
              <a:rPr kumimoji="0" lang="es-ES" altLang="en-US" sz="3200" b="1" i="1"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Seguidamente, después de que se quitaron la ropa, fueron untados con aceite exorcizado desde el cabello de la cabeza hasta los dedos de los pies, y así llegaron a</a:t>
            </a:r>
            <a:r>
              <a:rPr kumimoji="0" lang="es-ES" altLang="en-US" sz="32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a:t>
            </a:r>
            <a:r>
              <a:rPr kumimoji="0" lang="es-ES" altLang="en-US" sz="3200" b="1" i="1"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ser partícipes de Jesucristo, que es el cultivo del </a:t>
            </a:r>
            <a:r>
              <a:rPr lang="es-ES" altLang="en-US" sz="3200" b="1" i="1" dirty="0">
                <a:solidFill>
                  <a:srgbClr val="202124"/>
                </a:solidFill>
                <a:latin typeface="inherit"/>
                <a:ea typeface="Times New Roman" panose="02020603050405020304" pitchFamily="18" charset="0"/>
                <a:cs typeface="Courier New" panose="02070309020205020404" pitchFamily="49" charset="0"/>
              </a:rPr>
              <a:t>olivo</a:t>
            </a:r>
            <a:r>
              <a:rPr kumimoji="0" lang="es-ES" altLang="en-US" sz="3200" b="1" i="1"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a:t>
            </a:r>
            <a:r>
              <a:rPr kumimoji="0" lang="es-ES" altLang="en-US" sz="32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Cirilo de Jerusalén</a:t>
            </a:r>
            <a:r>
              <a:rPr kumimoji="0" lang="en-US" altLang="en-US" sz="32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B562AE45-7721-2D1F-3215-4835E55C41EA}"/>
              </a:ext>
            </a:extLst>
          </p:cNvPr>
          <p:cNvSpPr>
            <a:spLocks noChangeArrowheads="1"/>
          </p:cNvSpPr>
          <p:nvPr/>
        </p:nvSpPr>
        <p:spPr bwMode="auto">
          <a:xfrm>
            <a:off x="1173707" y="4004766"/>
            <a:ext cx="10645253" cy="147732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0" i="0" u="sng"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Sobre el bautismo:</a:t>
            </a:r>
            <a:r>
              <a:rPr kumimoji="0" lang="es-ES" altLang="en-US" sz="32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 </a:t>
            </a:r>
            <a:r>
              <a:rPr kumimoji="0" lang="es-ES" altLang="en-US" sz="3200" b="1" i="1"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“En una y la misma acción murieron y nacieron; el agua de la salvación se convirtió para ustedes en sepulcro y en madre”. </a:t>
            </a:r>
            <a:r>
              <a:rPr kumimoji="0" lang="es-ES" altLang="en-US" sz="3200" b="0" i="0" u="none" strike="noStrike" cap="none" normalizeH="0" baseline="0" dirty="0">
                <a:ln>
                  <a:noFill/>
                </a:ln>
                <a:solidFill>
                  <a:srgbClr val="202124"/>
                </a:solidFill>
                <a:effectLst/>
                <a:latin typeface="inherit" charset="0"/>
                <a:ea typeface="Times New Roman" panose="02020603050405020304" pitchFamily="18" charset="0"/>
                <a:cs typeface="Courier New" panose="02070309020205020404" pitchFamily="49" charset="0"/>
              </a:rPr>
              <a:t>Cirilo de Jerusalén</a:t>
            </a:r>
            <a:r>
              <a:rPr kumimoji="0" lang="en-US" altLang="en-US" sz="32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0384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368490" y="337625"/>
            <a:ext cx="11450471" cy="6494085"/>
          </a:xfrm>
          <a:prstGeom prst="rect">
            <a:avLst/>
          </a:prstGeom>
          <a:noFill/>
        </p:spPr>
        <p:txBody>
          <a:bodyPr wrap="square" rtlCol="0">
            <a:spAutoFit/>
          </a:bodyPr>
          <a:lstStyle/>
          <a:p>
            <a:pPr marL="0" marR="0">
              <a:spcBef>
                <a:spcPts val="0"/>
              </a:spcBef>
              <a:spcAft>
                <a:spcPts val="0"/>
              </a:spcAft>
            </a:pPr>
            <a:r>
              <a:rPr lang="es-ES" sz="3200" u="sng" dirty="0">
                <a:effectLst/>
                <a:latin typeface="inherit"/>
                <a:ea typeface="Calibri" panose="020F0502020204030204" pitchFamily="34" charset="0"/>
                <a:cs typeface="Times New Roman" panose="02020603050405020304" pitchFamily="18" charset="0"/>
              </a:rPr>
              <a:t>Sobre el beso de la paz: </a:t>
            </a:r>
            <a:r>
              <a:rPr lang="es-ES" sz="3200" b="1" i="1" dirty="0">
                <a:effectLst/>
                <a:latin typeface="inherit"/>
                <a:ea typeface="Calibri" panose="020F0502020204030204" pitchFamily="34" charset="0"/>
                <a:cs typeface="Times New Roman" panose="02020603050405020304" pitchFamily="18" charset="0"/>
              </a:rPr>
              <a:t>“Después dice el diácono en voz alta: Recíbanse unos a otros, y besémonos unos a otros. No asumas que este es el beso habitual que intercambian los amigos en público. No, este beso une las almas en busca del completo perdón mutuo. De modo que el beso es señal de fusión de almas y de expulsión de todo rencor por los agravios. Es por esto que Cristo dijo: 'si estás ofreciendo tus ofrendas en el altar, y allí te acuerdas de que tu hermano tiene algo contra ti, deja allí tu ofrenda sobre el altar, y ve primero y reconcíliate con tu hermano, y entonces acércate y ofrece tu regalo. Así que el beso es una reconciliación, y por lo tanto santo. Esto es lo que creo que San Pablo quiso decir cuando dijo: 'Salúdense unos a otros con beso</a:t>
            </a:r>
            <a:r>
              <a:rPr lang="es-ES" sz="3200" dirty="0">
                <a:effectLst/>
                <a:latin typeface="inherit"/>
                <a:ea typeface="Calibri" panose="020F0502020204030204" pitchFamily="34" charset="0"/>
                <a:cs typeface="Times New Roman" panose="02020603050405020304" pitchFamily="18" charset="0"/>
              </a:rPr>
              <a:t> </a:t>
            </a:r>
            <a:r>
              <a:rPr lang="es-ES" sz="3200" b="1" i="1" dirty="0">
                <a:effectLst/>
                <a:latin typeface="inherit"/>
                <a:ea typeface="Calibri" panose="020F0502020204030204" pitchFamily="34" charset="0"/>
                <a:cs typeface="Times New Roman" panose="02020603050405020304" pitchFamily="18" charset="0"/>
              </a:rPr>
              <a:t>santo', y San Pedro dijo: 'Salúdense unos a otros con el beso de amor'.</a:t>
            </a:r>
            <a:r>
              <a:rPr lang="es-ES" sz="3200" dirty="0">
                <a:effectLst/>
                <a:latin typeface="inherit"/>
                <a:ea typeface="Calibri" panose="020F0502020204030204" pitchFamily="34" charset="0"/>
                <a:cs typeface="Times New Roman" panose="02020603050405020304" pitchFamily="18" charset="0"/>
              </a:rPr>
              <a:t> Cirilo de Jerusalén.</a:t>
            </a:r>
            <a:r>
              <a:rPr lang="en-US" sz="3200" dirty="0">
                <a:effectLst/>
                <a:latin typeface="Calibri" panose="020F0502020204030204" pitchFamily="34"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293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1097280" y="337625"/>
            <a:ext cx="9841653" cy="1384995"/>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4" name="Rectangle 1">
            <a:extLst>
              <a:ext uri="{FF2B5EF4-FFF2-40B4-BE49-F238E27FC236}">
                <a16:creationId xmlns:a16="http://schemas.microsoft.com/office/drawing/2014/main" id="{923D2118-D893-D640-DCAC-86B29ABC0A15}"/>
              </a:ext>
            </a:extLst>
          </p:cNvPr>
          <p:cNvSpPr>
            <a:spLocks noChangeArrowheads="1"/>
          </p:cNvSpPr>
          <p:nvPr/>
        </p:nvSpPr>
        <p:spPr bwMode="auto">
          <a:xfrm>
            <a:off x="220639" y="844709"/>
            <a:ext cx="11750722" cy="541686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0" i="0" u="sng"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Sobre la institución de la Eucaristía y la plegaria eucarística:</a:t>
            </a:r>
            <a:r>
              <a:rPr kumimoji="0" lang="es-ES" altLang="en-US" sz="32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a:t>
            </a:r>
            <a:r>
              <a:rPr kumimoji="0" lang="es-ES" altLang="en-US" sz="3200" b="1" i="1"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“¿Cómo algo que es pan puede ser el cuerpo de Cristo?                           Bien, ¿qué palabras se efectúa la consagración, y de quién son esas palabras?                                                                                                               </a:t>
            </a:r>
            <a:r>
              <a:rPr kumimoji="0" lang="es-ES" altLang="en-US" sz="3200" u="sng"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Sobre l</a:t>
            </a:r>
            <a:r>
              <a:rPr kumimoji="0" lang="es-ES" altLang="en-US" sz="3200" u="sng"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as palabras del Señor Jesús</a:t>
            </a:r>
            <a:r>
              <a:rPr lang="es-ES" altLang="en-US" sz="3200" dirty="0">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a:t>
            </a:r>
            <a:r>
              <a:rPr kumimoji="0" lang="es-ES" altLang="en-US" sz="3200" b="1" i="1" u="none" strike="noStrike" cap="none" normalizeH="0" baseline="0" dirty="0">
                <a:ln>
                  <a:noFill/>
                </a:ln>
                <a:solidFill>
                  <a:srgbClr val="202124"/>
                </a:solidFill>
                <a:effectLst>
                  <a:outerShdw blurRad="38100" dist="38100" dir="2700000" algn="tl">
                    <a:srgbClr val="000000">
                      <a:alpha val="43137"/>
                    </a:srgbClr>
                  </a:outerShdw>
                </a:effectLst>
                <a:latin typeface="inherit"/>
                <a:ea typeface="Times New Roman" panose="02020603050405020304" pitchFamily="18" charset="0"/>
                <a:cs typeface="Courier New" panose="02070309020205020404" pitchFamily="49" charset="0"/>
              </a:rPr>
              <a:t>   </a:t>
            </a:r>
            <a:r>
              <a:rPr kumimoji="0" lang="es-ES" altLang="en-US" sz="3200" b="1" i="1"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Todo lo que dice antes el sacerdote, ofrece alabanza a Dios, se eleva la oración, se hacen peticiones, pero cuando llega el momento de hacer realidad el santísimo sacramento, </a:t>
            </a:r>
            <a:r>
              <a:rPr kumimoji="0" lang="es-ES" altLang="en-US" sz="3200" b="1" i="1" u="sng"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el sacerdote ya no usa sus propias palabras</a:t>
            </a:r>
            <a:r>
              <a:rPr kumimoji="0" lang="es-ES" altLang="en-US" sz="3200" b="1" i="1"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usa las palabras de Cristo.                                                      Por lo tanto, es la palabra de Cristo la que hace realidad este sacramento.</a:t>
            </a:r>
            <a:r>
              <a:rPr kumimoji="0" lang="es-ES" altLang="en-US" sz="32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Ambrosio de Milán</a:t>
            </a:r>
            <a:r>
              <a:rPr kumimoji="0" lang="en-US" altLang="en-US" sz="32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37600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p:txBody>
          <a:bodyPr>
            <a:normAutofit/>
          </a:bodyPr>
          <a:lstStyle/>
          <a:p>
            <a:r>
              <a:rPr lang="en-US" dirty="0"/>
              <a:t> </a:t>
            </a:r>
            <a:r>
              <a:rPr lang="en-US" b="1" dirty="0">
                <a:effectLst>
                  <a:outerShdw blurRad="38100" dist="38100" dir="2700000" algn="tl">
                    <a:srgbClr val="000000">
                      <a:alpha val="43137"/>
                    </a:srgbClr>
                  </a:outerShdw>
                </a:effectLst>
              </a:rPr>
              <a:t>OBSTACULOS PARA LA MISTAGOGIA</a:t>
            </a:r>
          </a:p>
        </p:txBody>
      </p:sp>
      <p:sp>
        <p:nvSpPr>
          <p:cNvPr id="8" name="Rectangle 4">
            <a:extLst>
              <a:ext uri="{FF2B5EF4-FFF2-40B4-BE49-F238E27FC236}">
                <a16:creationId xmlns:a16="http://schemas.microsoft.com/office/drawing/2014/main" id="{8164EF5A-D60D-4581-7FA3-0F1E52B93F82}"/>
              </a:ext>
            </a:extLst>
          </p:cNvPr>
          <p:cNvSpPr>
            <a:spLocks noGrp="1" noChangeArrowheads="1"/>
          </p:cNvSpPr>
          <p:nvPr>
            <p:ph idx="1"/>
          </p:nvPr>
        </p:nvSpPr>
        <p:spPr bwMode="auto">
          <a:xfrm>
            <a:off x="550416" y="1750065"/>
            <a:ext cx="11319029" cy="443198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Tal vez, nuestra visión de la Mistagógia es demasiado pequeña: la vemos como la cuarta y última etapa del RICA.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Hacemos del bautismo la meta, obtener la membresía, en lugar del discipulado.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No hay formación continua en la fe en la parroquia.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 Mistagógia involucra misterio: nuestras suposiciones son desafiadas, nuestras líneas de tiempo son alteradas.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200" b="0" i="0" u="none" strike="noStrike" cap="none" normalizeH="0" baseline="0" dirty="0">
                <a:ln>
                  <a:noFill/>
                </a:ln>
                <a:solidFill>
                  <a:srgbClr val="202124"/>
                </a:solidFill>
                <a:effectLst/>
                <a:latin typeface="inherit"/>
                <a:ea typeface="Times New Roman" panose="02020603050405020304" pitchFamily="18" charset="0"/>
                <a:cs typeface="Courier New" panose="02070309020205020404" pitchFamily="49" charset="0"/>
              </a:rPr>
              <a:t>Necesitamos un estímulo gentil y constante para estar abiertos y estar dispuestos a ser llevados a donde no deseamos ir.</a:t>
            </a:r>
            <a:r>
              <a:rPr kumimoji="0" lang="en-US" altLang="en-US" sz="32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8034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2A67-D0B2-C618-2AEB-16B8EDCFAC25}"/>
              </a:ext>
            </a:extLst>
          </p:cNvPr>
          <p:cNvSpPr>
            <a:spLocks noGrp="1"/>
          </p:cNvSpPr>
          <p:nvPr>
            <p:ph type="title"/>
          </p:nvPr>
        </p:nvSpPr>
        <p:spPr>
          <a:xfrm>
            <a:off x="1079500" y="583178"/>
            <a:ext cx="10026650" cy="655637"/>
          </a:xfrm>
        </p:spPr>
        <p:txBody>
          <a:bodyPr>
            <a:normAutofit/>
          </a:bodyPr>
          <a:lstStyle/>
          <a:p>
            <a:r>
              <a:rPr lang="en-US" dirty="0"/>
              <a:t> </a:t>
            </a:r>
            <a:r>
              <a:rPr lang="en-US" b="1" dirty="0" err="1">
                <a:effectLst>
                  <a:outerShdw blurRad="38100" dist="38100" dir="2700000" algn="tl">
                    <a:srgbClr val="000000">
                      <a:alpha val="43137"/>
                    </a:srgbClr>
                  </a:outerShdw>
                </a:effectLst>
              </a:rPr>
              <a:t>Acciones</a:t>
            </a:r>
            <a:r>
              <a:rPr lang="en-US" b="1" dirty="0">
                <a:effectLst>
                  <a:outerShdw blurRad="38100" dist="38100" dir="2700000" algn="tl">
                    <a:srgbClr val="000000">
                      <a:alpha val="43137"/>
                    </a:srgbClr>
                  </a:outerShdw>
                </a:effectLst>
              </a:rPr>
              <a:t> para </a:t>
            </a:r>
            <a:r>
              <a:rPr lang="en-US" b="1" dirty="0" err="1">
                <a:effectLst>
                  <a:outerShdw blurRad="38100" dist="38100" dir="2700000" algn="tl">
                    <a:srgbClr val="000000">
                      <a:alpha val="43137"/>
                    </a:srgbClr>
                  </a:outerShdw>
                </a:effectLst>
              </a:rPr>
              <a:t>vencer</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los</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obstaculos</a:t>
            </a:r>
            <a:endParaRPr lang="en-US" b="1" dirty="0">
              <a:effectLst>
                <a:outerShdw blurRad="38100" dist="38100" dir="2700000" algn="tl">
                  <a:srgbClr val="000000">
                    <a:alpha val="43137"/>
                  </a:srgbClr>
                </a:outerShdw>
              </a:effectLst>
            </a:endParaRPr>
          </a:p>
        </p:txBody>
      </p:sp>
      <p:sp>
        <p:nvSpPr>
          <p:cNvPr id="4" name="Marcador de contenido 3">
            <a:extLst>
              <a:ext uri="{FF2B5EF4-FFF2-40B4-BE49-F238E27FC236}">
                <a16:creationId xmlns:a16="http://schemas.microsoft.com/office/drawing/2014/main" id="{C2B80641-1E78-5C7F-31CF-0358496B29A0}"/>
              </a:ext>
            </a:extLst>
          </p:cNvPr>
          <p:cNvSpPr>
            <a:spLocks noGrp="1"/>
          </p:cNvSpPr>
          <p:nvPr>
            <p:ph idx="1"/>
          </p:nvPr>
        </p:nvSpPr>
        <p:spPr/>
        <p:txBody>
          <a:bodyPr/>
          <a:lstStyle/>
          <a:p>
            <a:endParaRPr lang="en-US" dirty="0"/>
          </a:p>
        </p:txBody>
      </p:sp>
      <p:sp>
        <p:nvSpPr>
          <p:cNvPr id="3" name="TextBox 2">
            <a:extLst>
              <a:ext uri="{FF2B5EF4-FFF2-40B4-BE49-F238E27FC236}">
                <a16:creationId xmlns:a16="http://schemas.microsoft.com/office/drawing/2014/main" id="{974B7C9A-DCBC-B44B-ECA7-465A3D57F27A}"/>
              </a:ext>
            </a:extLst>
          </p:cNvPr>
          <p:cNvSpPr txBox="1"/>
          <p:nvPr/>
        </p:nvSpPr>
        <p:spPr>
          <a:xfrm>
            <a:off x="1118447" y="3419147"/>
            <a:ext cx="9841653" cy="954107"/>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Rectangle 3">
            <a:extLst>
              <a:ext uri="{FF2B5EF4-FFF2-40B4-BE49-F238E27FC236}">
                <a16:creationId xmlns:a16="http://schemas.microsoft.com/office/drawing/2014/main" id="{8E52F25D-FD62-B797-8043-55893418A3C6}"/>
              </a:ext>
            </a:extLst>
          </p:cNvPr>
          <p:cNvSpPr>
            <a:spLocks noChangeArrowheads="1"/>
          </p:cNvSpPr>
          <p:nvPr/>
        </p:nvSpPr>
        <p:spPr bwMode="auto">
          <a:xfrm>
            <a:off x="1079500" y="1422777"/>
            <a:ext cx="10179903" cy="47141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400" b="0" i="0" u="none" strike="noStrike" cap="none" normalizeH="0" baseline="0" dirty="0">
                <a:ln>
                  <a:noFill/>
                </a:ln>
                <a:solidFill>
                  <a:srgbClr val="202124"/>
                </a:solidFill>
                <a:effectLst/>
                <a:latin typeface="inherit"/>
              </a:rPr>
              <a:t>Sentido de asombro, dejarse sorprender por Dios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400" b="0" i="0" u="none" strike="noStrike" cap="none" normalizeH="0" baseline="0" dirty="0">
                <a:ln>
                  <a:noFill/>
                </a:ln>
                <a:solidFill>
                  <a:srgbClr val="202124"/>
                </a:solidFill>
                <a:effectLst/>
                <a:latin typeface="inherit"/>
              </a:rPr>
              <a:t>Una calidad docente/formativa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n-US" sz="4400" dirty="0">
                <a:solidFill>
                  <a:srgbClr val="202124"/>
                </a:solidFill>
                <a:latin typeface="inherit"/>
              </a:rPr>
              <a:t>Tiempo </a:t>
            </a:r>
            <a:r>
              <a:rPr kumimoji="0" lang="es-ES" altLang="en-US" sz="4400" b="0" i="0" u="none" strike="noStrike" cap="none" normalizeH="0" baseline="0" dirty="0">
                <a:ln>
                  <a:noFill/>
                </a:ln>
                <a:solidFill>
                  <a:srgbClr val="202124"/>
                </a:solidFill>
                <a:effectLst/>
                <a:latin typeface="inherit"/>
              </a:rPr>
              <a:t>Pasado, revivirlo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400" b="0" i="0" u="none" strike="noStrike" cap="none" normalizeH="0" baseline="0" dirty="0">
                <a:ln>
                  <a:noFill/>
                </a:ln>
                <a:solidFill>
                  <a:srgbClr val="202124"/>
                </a:solidFill>
                <a:effectLst/>
                <a:latin typeface="inherit"/>
              </a:rPr>
              <a:t>Conexiones con las Escrituras/Tradición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400" b="0" i="0" u="none" strike="noStrike" cap="none" normalizeH="0" baseline="0" dirty="0">
                <a:ln>
                  <a:noFill/>
                </a:ln>
                <a:solidFill>
                  <a:srgbClr val="202124"/>
                </a:solidFill>
                <a:effectLst/>
                <a:latin typeface="inherit"/>
              </a:rPr>
              <a:t>La catequesis como método para la conversión permanente/vivir la fe</a:t>
            </a:r>
            <a:r>
              <a:rPr kumimoji="0" lang="es-ES" altLang="en-US" sz="4400" b="0" i="0" u="none" strike="noStrike" cap="none" normalizeH="0" baseline="0" dirty="0">
                <a:ln>
                  <a:noFill/>
                </a:ln>
                <a:solidFill>
                  <a:schemeClr val="tx1"/>
                </a:solidFill>
                <a:effectLst/>
              </a:rPr>
              <a:t> </a:t>
            </a:r>
            <a:endParaRPr kumimoji="0" lang="es-E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71769345"/>
      </p:ext>
    </p:extLst>
  </p:cSld>
  <p:clrMapOvr>
    <a:masterClrMapping/>
  </p:clrMapOvr>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docProps/app.xml><?xml version="1.0" encoding="utf-8"?>
<Properties xmlns="http://schemas.openxmlformats.org/officeDocument/2006/extended-properties" xmlns:vt="http://schemas.openxmlformats.org/officeDocument/2006/docPropsVTypes">
  <TotalTime>5601</TotalTime>
  <Words>3027</Words>
  <Application>Microsoft Office PowerPoint</Application>
  <PresentationFormat>Panorámica</PresentationFormat>
  <Paragraphs>211</Paragraphs>
  <Slides>31</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31</vt:i4>
      </vt:variant>
    </vt:vector>
  </HeadingPairs>
  <TitlesOfParts>
    <vt:vector size="40" baseType="lpstr">
      <vt:lpstr>Arial</vt:lpstr>
      <vt:lpstr>Avenir Next LT Pro Light</vt:lpstr>
      <vt:lpstr>Calibri</vt:lpstr>
      <vt:lpstr>inherit</vt:lpstr>
      <vt:lpstr>Rockwell Nova Light</vt:lpstr>
      <vt:lpstr>Symbol</vt:lpstr>
      <vt:lpstr>Times New Roman</vt:lpstr>
      <vt:lpstr>Wingdings</vt:lpstr>
      <vt:lpstr>LeafVTI</vt:lpstr>
      <vt:lpstr>CREANDO UNA MISTAGOGIA EFECTIVA</vt:lpstr>
      <vt:lpstr>Oracion</vt:lpstr>
      <vt:lpstr> </vt:lpstr>
      <vt:lpstr> </vt:lpstr>
      <vt:lpstr> </vt:lpstr>
      <vt:lpstr> </vt:lpstr>
      <vt:lpstr> </vt:lpstr>
      <vt:lpstr> OBSTACULOS PARA LA MISTAGOGIA</vt:lpstr>
      <vt:lpstr> Acciones para vencer los obstaculos</vt:lpstr>
      <vt:lpstr>Movimientos de praxis para compartir a Cristo  </vt:lpstr>
      <vt:lpstr>¿Qué significa “Praxis compartiendo a cristo”?</vt:lpstr>
      <vt:lpstr>3 Convicciones de la Praxis Para compartir a Cristo</vt:lpstr>
      <vt:lpstr>Para reflexionar y compartir</vt:lpstr>
      <vt:lpstr> </vt:lpstr>
      <vt:lpstr> </vt:lpstr>
      <vt:lpstr> COMPARTIENDO LA VISION CRISTIANA</vt:lpstr>
      <vt:lpstr> </vt:lpstr>
      <vt:lpstr> </vt:lpstr>
      <vt:lpstr> </vt:lpstr>
      <vt:lpstr>LA MISTAGOGIA EN EL RITO RICA# 246</vt:lpstr>
      <vt:lpstr>LA MISTAGOGIA EN EL RITO RICA# 247</vt:lpstr>
      <vt:lpstr> LA MISTAGOGIA DEL RITO# 248</vt:lpstr>
      <vt:lpstr>LA MISTAGOGIA EN EL RITO RICA #249-250</vt:lpstr>
      <vt:lpstr>LA MISTAGOGIA EN EL RITO RICA #251</vt:lpstr>
      <vt:lpstr>LA MISTAGOGIA y los estatutos nacionales</vt:lpstr>
      <vt:lpstr>Algunos de los problemas u omisiones</vt:lpstr>
      <vt:lpstr> Recomendaciones para hacer una Buena Mistagogia</vt:lpstr>
      <vt:lpstr>La parroquia mistagógica</vt:lpstr>
      <vt:lpstr>La parroquia mistagógica</vt:lpstr>
      <vt:lpstr>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An Effective Mystagogy</dc:title>
  <dc:creator>Kathy Kuczka</dc:creator>
  <cp:lastModifiedBy>Luis</cp:lastModifiedBy>
  <cp:revision>10</cp:revision>
  <dcterms:created xsi:type="dcterms:W3CDTF">2023-02-02T02:39:00Z</dcterms:created>
  <dcterms:modified xsi:type="dcterms:W3CDTF">2023-02-06T19:49:47Z</dcterms:modified>
</cp:coreProperties>
</file>